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unknown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453" r:id="rId3"/>
    <p:sldId id="460" r:id="rId4"/>
    <p:sldId id="360" r:id="rId5"/>
    <p:sldId id="461" r:id="rId6"/>
    <p:sldId id="468" r:id="rId7"/>
    <p:sldId id="469" r:id="rId8"/>
    <p:sldId id="471" r:id="rId9"/>
    <p:sldId id="472" r:id="rId10"/>
    <p:sldId id="473" r:id="rId11"/>
    <p:sldId id="474" r:id="rId12"/>
    <p:sldId id="475" r:id="rId13"/>
    <p:sldId id="476" r:id="rId14"/>
    <p:sldId id="465" r:id="rId15"/>
    <p:sldId id="478" r:id="rId16"/>
    <p:sldId id="477" r:id="rId17"/>
    <p:sldId id="479" r:id="rId18"/>
    <p:sldId id="480" r:id="rId19"/>
    <p:sldId id="481" r:id="rId20"/>
    <p:sldId id="358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D642F"/>
    <a:srgbClr val="00A169"/>
    <a:srgbClr val="595A5D"/>
    <a:srgbClr val="56B48C"/>
    <a:srgbClr val="FFFFFF"/>
    <a:srgbClr val="80391B"/>
    <a:srgbClr val="9D3F2F"/>
    <a:srgbClr val="FA5B22"/>
    <a:srgbClr val="F9F9F9"/>
    <a:srgbClr val="EDEDE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A9B5E2E-ACFE-4EDE-ACC5-077EDDE4C6CF}">
  <a:tblStyle styleId="{1A9B5E2E-ACFE-4EDE-ACC5-077EDDE4C6CF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76" autoAdjust="0"/>
    <p:restoredTop sz="94704"/>
  </p:normalViewPr>
  <p:slideViewPr>
    <p:cSldViewPr snapToGrid="0">
      <p:cViewPr>
        <p:scale>
          <a:sx n="140" d="100"/>
          <a:sy n="140" d="100"/>
        </p:scale>
        <p:origin x="936" y="2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12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9652480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can not be demonstrate online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758949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58949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58949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58949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9298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9298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9298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9298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9298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69298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80321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523516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80321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58949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58949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58949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58949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58949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58949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000"/>
            </a:lvl1pPr>
            <a:lvl2pPr lvl="1" algn="ctr">
              <a:spcBef>
                <a:spcPts val="0"/>
              </a:spcBef>
              <a:buSzPct val="100000"/>
              <a:defRPr sz="4000"/>
            </a:lvl2pPr>
            <a:lvl3pPr lvl="2" algn="ctr">
              <a:spcBef>
                <a:spcPts val="0"/>
              </a:spcBef>
              <a:buSzPct val="100000"/>
              <a:defRPr sz="4000"/>
            </a:lvl3pPr>
            <a:lvl4pPr lvl="3" algn="ctr">
              <a:spcBef>
                <a:spcPts val="0"/>
              </a:spcBef>
              <a:buSzPct val="100000"/>
              <a:defRPr sz="4000"/>
            </a:lvl4pPr>
            <a:lvl5pPr lvl="4" algn="ctr">
              <a:spcBef>
                <a:spcPts val="0"/>
              </a:spcBef>
              <a:buSzPct val="100000"/>
              <a:defRPr sz="4000"/>
            </a:lvl5pPr>
            <a:lvl6pPr lvl="5" algn="ctr">
              <a:spcBef>
                <a:spcPts val="0"/>
              </a:spcBef>
              <a:buSzPct val="100000"/>
              <a:defRPr sz="4000"/>
            </a:lvl6pPr>
            <a:lvl7pPr lvl="6" algn="ctr">
              <a:spcBef>
                <a:spcPts val="0"/>
              </a:spcBef>
              <a:buSzPct val="100000"/>
              <a:defRPr sz="4000"/>
            </a:lvl7pPr>
            <a:lvl8pPr lvl="7" algn="ctr">
              <a:spcBef>
                <a:spcPts val="0"/>
              </a:spcBef>
              <a:buSzPct val="100000"/>
              <a:defRPr sz="4000"/>
            </a:lvl8pPr>
            <a:lvl9pPr lvl="8" algn="ctr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85899"/>
            <a:ext cx="2895600" cy="257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2017 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 smtClean="0"/>
              <a:t>@ 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3" name="Rectangle 2"/>
          <p:cNvSpPr/>
          <p:nvPr userDrawn="1"/>
        </p:nvSpPr>
        <p:spPr>
          <a:xfrm>
            <a:off x="-2525" y="0"/>
            <a:ext cx="91302" cy="5143500"/>
          </a:xfrm>
          <a:prstGeom prst="rect">
            <a:avLst/>
          </a:prstGeom>
          <a:solidFill>
            <a:schemeClr val="tx1">
              <a:lumMod val="8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85899"/>
            <a:ext cx="2895600" cy="257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2017 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 smtClean="0"/>
              <a:t>@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85899"/>
            <a:ext cx="2895600" cy="257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2017 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 smtClean="0"/>
              <a:t>@ 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85899"/>
            <a:ext cx="2895600" cy="257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2017 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 smtClean="0"/>
              <a:t>@ 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85899"/>
            <a:ext cx="2895600" cy="257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2017 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 smtClean="0"/>
              <a:t>@ 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85899"/>
            <a:ext cx="2895600" cy="257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2017 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 smtClean="0"/>
              <a:t>@ 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85899"/>
            <a:ext cx="2895600" cy="257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2017 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 smtClean="0"/>
              <a:t>@ 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7537" y="4885899"/>
            <a:ext cx="2895600" cy="257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2017 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 smtClean="0"/>
              <a:t>@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85899"/>
            <a:ext cx="2895600" cy="257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2017 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 smtClean="0"/>
              <a:t>@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-2525" y="0"/>
            <a:ext cx="91302" cy="5143500"/>
          </a:xfrm>
          <a:prstGeom prst="rect">
            <a:avLst/>
          </a:prstGeom>
          <a:solidFill>
            <a:schemeClr val="tx1">
              <a:lumMod val="8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85899"/>
            <a:ext cx="2895600" cy="257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2017 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 smtClean="0"/>
              <a:t>@ </a:t>
            </a:r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8.xml"/><Relationship Id="rId1" Type="http://schemas.openxmlformats.org/officeDocument/2006/relationships/video" Target="../media/media1.mp4"/><Relationship Id="rId6" Type="http://schemas.openxmlformats.org/officeDocument/2006/relationships/image" Target="../media/image15.png"/><Relationship Id="rId5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eves-internet-guide.com/wi-fi-wireless-networkin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hyperlink" Target="http://www.steves-internet-guide.com/beginners-guide-bluetooth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56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32076" y="0"/>
            <a:ext cx="3889081" cy="3644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74762" y="1"/>
            <a:ext cx="3889081" cy="36441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56" y="1"/>
            <a:ext cx="3976581" cy="3644153"/>
          </a:xfrm>
          <a:prstGeom prst="rect">
            <a:avLst/>
          </a:prstGeom>
        </p:spPr>
      </p:pic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992003" y="4512255"/>
            <a:ext cx="6929174" cy="5080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595A5D"/>
                </a:solidFill>
                <a:latin typeface="+mj-lt"/>
                <a:ea typeface="Alegreya"/>
                <a:cs typeface="Alegreya"/>
                <a:sym typeface="Alegreya"/>
              </a:rPr>
              <a:t>Ver</a:t>
            </a:r>
            <a:r>
              <a:rPr lang="en-US" sz="1600" dirty="0">
                <a:solidFill>
                  <a:srgbClr val="595A5D"/>
                </a:solidFill>
                <a:latin typeface="+mj-lt"/>
                <a:ea typeface="Alegreya"/>
                <a:cs typeface="Alegreya"/>
                <a:sym typeface="Alegreya"/>
              </a:rPr>
              <a:t>. </a:t>
            </a:r>
            <a:r>
              <a:rPr lang="en-US" sz="1600" dirty="0" smtClean="0">
                <a:solidFill>
                  <a:srgbClr val="595A5D"/>
                </a:solidFill>
                <a:latin typeface="+mj-lt"/>
                <a:ea typeface="Alegreya"/>
                <a:cs typeface="Alegreya"/>
                <a:sym typeface="Alegreya"/>
              </a:rPr>
              <a:t>01</a:t>
            </a:r>
            <a:endParaRPr lang="en-US" sz="1600" dirty="0">
              <a:solidFill>
                <a:srgbClr val="595A5D"/>
              </a:solidFill>
              <a:latin typeface="+mj-lt"/>
              <a:ea typeface="Alegreya"/>
              <a:cs typeface="Alegreya"/>
              <a:sym typeface="Alegrey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749398"/>
          </a:xfrm>
          <a:prstGeom prst="rect">
            <a:avLst/>
          </a:prstGeom>
          <a:solidFill>
            <a:schemeClr val="bg2">
              <a:lumMod val="75000"/>
              <a:lumOff val="25000"/>
              <a:alpha val="81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85345" y="4056282"/>
            <a:ext cx="2742490" cy="474596"/>
          </a:xfrm>
          <a:prstGeom prst="rect">
            <a:avLst/>
          </a:prstGeom>
        </p:spPr>
      </p:pic>
      <p:sp>
        <p:nvSpPr>
          <p:cNvPr id="14" name="Shape 64">
            <a:extLst>
              <a:ext uri="{FF2B5EF4-FFF2-40B4-BE49-F238E27FC236}">
                <a16:creationId xmlns:a16="http://schemas.microsoft.com/office/drawing/2014/main" xmlns="" id="{987D29E1-CF14-48D5-BD07-772474EB3E95}"/>
              </a:ext>
            </a:extLst>
          </p:cNvPr>
          <p:cNvSpPr txBox="1">
            <a:spLocks/>
          </p:cNvSpPr>
          <p:nvPr/>
        </p:nvSpPr>
        <p:spPr>
          <a:xfrm>
            <a:off x="-493305" y="2181577"/>
            <a:ext cx="9899790" cy="777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2286000" indent="457200">
              <a:lnSpc>
                <a:spcPct val="115000"/>
              </a:lnSpc>
              <a:spcAft>
                <a:spcPts val="1600"/>
              </a:spcAft>
            </a:pPr>
            <a:r>
              <a:rPr lang="en-US" sz="4000" dirty="0" smtClean="0">
                <a:solidFill>
                  <a:srgbClr val="FFFFFF"/>
                </a:solidFill>
                <a:latin typeface="+mn-lt"/>
                <a:ea typeface="Georgia"/>
                <a:cs typeface="Georgia"/>
                <a:sym typeface="Georgia"/>
              </a:rPr>
              <a:t>   Course </a:t>
            </a:r>
            <a:r>
              <a:rPr lang="en-US" sz="4000" dirty="0">
                <a:solidFill>
                  <a:srgbClr val="FFFFFF"/>
                </a:solidFill>
                <a:latin typeface="+mn-lt"/>
                <a:ea typeface="Georgia"/>
                <a:cs typeface="Georgia"/>
                <a:sym typeface="Georgia"/>
              </a:rPr>
              <a:t>1</a:t>
            </a:r>
            <a:endParaRPr lang="en" sz="4000" dirty="0">
              <a:solidFill>
                <a:srgbClr val="FFFFFF"/>
              </a:solidFill>
              <a:latin typeface="+mn-lt"/>
              <a:ea typeface="Georgia"/>
              <a:cs typeface="Georgia"/>
              <a:sym typeface="Georgi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409959" y="2534918"/>
            <a:ext cx="138020" cy="1380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0" y="1215562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FFFFFF"/>
                </a:solidFill>
                <a:sym typeface="Georgia"/>
              </a:rPr>
              <a:t>Python + IOT</a:t>
            </a:r>
            <a:endParaRPr lang="en-US" sz="6000" dirty="0"/>
          </a:p>
        </p:txBody>
      </p:sp>
      <p:sp>
        <p:nvSpPr>
          <p:cNvPr id="13" name="Rectangle 12"/>
          <p:cNvSpPr/>
          <p:nvPr/>
        </p:nvSpPr>
        <p:spPr>
          <a:xfrm>
            <a:off x="3434577" y="4934046"/>
            <a:ext cx="1996068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2018  </a:t>
            </a:r>
            <a:r>
              <a:rPr lang="en-US" altLang="zh-CN" sz="1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0"/>
          <p:cNvSpPr txBox="1">
            <a:spLocks/>
          </p:cNvSpPr>
          <p:nvPr/>
        </p:nvSpPr>
        <p:spPr>
          <a:xfrm>
            <a:off x="414235" y="256965"/>
            <a:ext cx="7191600" cy="19251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b="1" dirty="0">
                <a:solidFill>
                  <a:srgbClr val="595A5D"/>
                </a:solidFill>
              </a:rPr>
              <a:t>Python </a:t>
            </a:r>
          </a:p>
          <a:p>
            <a:r>
              <a:rPr lang="en-US" sz="2800" b="1" dirty="0" smtClean="0">
                <a:solidFill>
                  <a:srgbClr val="595A5D"/>
                </a:solidFill>
              </a:rPr>
              <a:t>Input / Output</a:t>
            </a:r>
          </a:p>
          <a:p>
            <a:r>
              <a:rPr lang="en-US" sz="2800" b="1" dirty="0" smtClean="0">
                <a:solidFill>
                  <a:srgbClr val="595A5D"/>
                </a:solidFill>
              </a:rPr>
              <a:t>Input &amp; print</a:t>
            </a:r>
            <a:endParaRPr lang="en" sz="2800" b="1" dirty="0">
              <a:solidFill>
                <a:srgbClr val="595A5D"/>
              </a:solidFill>
            </a:endParaRPr>
          </a:p>
          <a:p>
            <a:endParaRPr lang="en" sz="2800" b="1" dirty="0" smtClean="0">
              <a:solidFill>
                <a:srgbClr val="595A5D"/>
              </a:solidFill>
              <a:latin typeface="+mj-lt"/>
            </a:endParaRPr>
          </a:p>
        </p:txBody>
      </p:sp>
      <p:sp>
        <p:nvSpPr>
          <p:cNvPr id="6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/>
              <a:pPr lvl="0">
                <a:spcBef>
                  <a:spcPts val="0"/>
                </a:spcBef>
                <a:buNone/>
              </a:pPr>
              <a:t>10</a:t>
            </a:fld>
            <a:endParaRPr lang="en" sz="1200" dirty="0"/>
          </a:p>
        </p:txBody>
      </p:sp>
      <p:sp>
        <p:nvSpPr>
          <p:cNvPr id="8" name="Rectangle 7"/>
          <p:cNvSpPr/>
          <p:nvPr/>
        </p:nvSpPr>
        <p:spPr>
          <a:xfrm>
            <a:off x="3953436" y="767974"/>
            <a:ext cx="5190564" cy="3242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screen shot of the TPL app">
            <a:extLst>
              <a:ext uri="{FF2B5EF4-FFF2-40B4-BE49-F238E27FC236}">
                <a16:creationId xmlns:a16="http://schemas.microsoft.com/office/drawing/2014/main" xmlns="" id="{C2CA6901-2A5E-4499-8EE0-6A42063E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48143" y="767974"/>
            <a:ext cx="5195857" cy="298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4777" y="4573789"/>
            <a:ext cx="1653988" cy="286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8842" y="464061"/>
            <a:ext cx="7446254" cy="42528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66687" y="703942"/>
            <a:ext cx="5190564" cy="3242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65586" y="4989612"/>
            <a:ext cx="1996068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2018  </a:t>
            </a:r>
            <a:r>
              <a:rPr lang="en-US" altLang="zh-CN" sz="1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36476" y="774798"/>
            <a:ext cx="48244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dirty="0"/>
              <a:t>x = </a:t>
            </a:r>
            <a:r>
              <a:rPr lang="en-US" dirty="0" err="1"/>
              <a:t>raw_input</a:t>
            </a:r>
            <a:r>
              <a:rPr lang="en-US" dirty="0"/>
              <a:t>("Name: ") </a:t>
            </a:r>
            <a:endParaRPr lang="en-US" dirty="0" smtClean="0"/>
          </a:p>
          <a:p>
            <a:r>
              <a:rPr lang="en-US" b="1" dirty="0" smtClean="0"/>
              <a:t>for</a:t>
            </a:r>
            <a:r>
              <a:rPr lang="en-US" dirty="0" smtClean="0"/>
              <a:t> </a:t>
            </a:r>
            <a:r>
              <a:rPr lang="en-US" dirty="0"/>
              <a:t>line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dirty="0" err="1"/>
              <a:t>sys.stdin</a:t>
            </a:r>
            <a:r>
              <a:rPr lang="en-US" dirty="0"/>
              <a:t>: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print(line)</a:t>
            </a:r>
          </a:p>
          <a:p>
            <a:endParaRPr lang="en-US" b="1" dirty="0"/>
          </a:p>
          <a:p>
            <a:r>
              <a:rPr lang="en-US" b="1" dirty="0" smtClean="0"/>
              <a:t>#String input buffer</a:t>
            </a:r>
          </a:p>
          <a:p>
            <a:endParaRPr lang="en-US" b="1" dirty="0"/>
          </a:p>
          <a:p>
            <a:r>
              <a:rPr lang="en-US" dirty="0"/>
              <a:t>from </a:t>
            </a:r>
            <a:r>
              <a:rPr lang="en-US" dirty="0" err="1"/>
              <a:t>StringIO</a:t>
            </a:r>
            <a:r>
              <a:rPr lang="en-US" dirty="0"/>
              <a:t> import </a:t>
            </a:r>
            <a:r>
              <a:rPr lang="en-US" dirty="0" err="1" smtClean="0"/>
              <a:t>StringIO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buf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StringIO</a:t>
            </a:r>
            <a:r>
              <a:rPr lang="en-US" dirty="0"/>
              <a:t>() </a:t>
            </a:r>
            <a:endParaRPr lang="en-US" dirty="0" smtClean="0"/>
          </a:p>
          <a:p>
            <a:r>
              <a:rPr lang="en-US" dirty="0" err="1" smtClean="0"/>
              <a:t>sys.stdout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buf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print</a:t>
            </a:r>
            <a:r>
              <a:rPr lang="en-US" dirty="0"/>
              <a:t>("Hello") </a:t>
            </a:r>
            <a:endParaRPr lang="en-US" dirty="0" smtClean="0"/>
          </a:p>
          <a:p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err="1"/>
              <a:t>buf.getvalue</a:t>
            </a:r>
            <a:r>
              <a:rPr lang="en-US" dirty="0"/>
              <a:t>()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8018" y="3596185"/>
            <a:ext cx="2422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/>
              <a:t>can not be demonstrate online</a:t>
            </a:r>
            <a:endParaRPr 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xmlns="" val="25497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0"/>
          <p:cNvSpPr txBox="1">
            <a:spLocks/>
          </p:cNvSpPr>
          <p:nvPr/>
        </p:nvSpPr>
        <p:spPr>
          <a:xfrm>
            <a:off x="414235" y="256965"/>
            <a:ext cx="7191600" cy="19251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b="1" dirty="0">
                <a:solidFill>
                  <a:srgbClr val="595A5D"/>
                </a:solidFill>
              </a:rPr>
              <a:t>Python </a:t>
            </a:r>
          </a:p>
          <a:p>
            <a:r>
              <a:rPr lang="en-US" sz="2800" b="1" dirty="0" smtClean="0">
                <a:solidFill>
                  <a:srgbClr val="595A5D"/>
                </a:solidFill>
              </a:rPr>
              <a:t>Input / Output</a:t>
            </a:r>
          </a:p>
          <a:p>
            <a:r>
              <a:rPr lang="en-US" sz="2800" b="1" dirty="0" smtClean="0">
                <a:solidFill>
                  <a:srgbClr val="595A5D"/>
                </a:solidFill>
              </a:rPr>
              <a:t>File access</a:t>
            </a:r>
          </a:p>
        </p:txBody>
      </p:sp>
      <p:sp>
        <p:nvSpPr>
          <p:cNvPr id="6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/>
              <a:pPr lvl="0">
                <a:spcBef>
                  <a:spcPts val="0"/>
                </a:spcBef>
                <a:buNone/>
              </a:pPr>
              <a:t>11</a:t>
            </a:fld>
            <a:endParaRPr lang="en" sz="1200" dirty="0"/>
          </a:p>
        </p:txBody>
      </p:sp>
      <p:sp>
        <p:nvSpPr>
          <p:cNvPr id="8" name="Rectangle 7"/>
          <p:cNvSpPr/>
          <p:nvPr/>
        </p:nvSpPr>
        <p:spPr>
          <a:xfrm>
            <a:off x="3953436" y="767974"/>
            <a:ext cx="5190564" cy="3242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screen shot of the TPL app">
            <a:extLst>
              <a:ext uri="{FF2B5EF4-FFF2-40B4-BE49-F238E27FC236}">
                <a16:creationId xmlns:a16="http://schemas.microsoft.com/office/drawing/2014/main" xmlns="" id="{C2CA6901-2A5E-4499-8EE0-6A42063E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48143" y="767974"/>
            <a:ext cx="5195857" cy="298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4777" y="4573789"/>
            <a:ext cx="1653988" cy="286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8842" y="464061"/>
            <a:ext cx="7446254" cy="42528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66687" y="703942"/>
            <a:ext cx="5190564" cy="3242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65586" y="4989612"/>
            <a:ext cx="1996068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2018  </a:t>
            </a:r>
            <a:r>
              <a:rPr lang="en-US" altLang="zh-CN" sz="1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36476" y="774798"/>
            <a:ext cx="4824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 = open("test.txt", "w") </a:t>
            </a:r>
            <a:r>
              <a:rPr lang="en-US" sz="1200" i="1" dirty="0"/>
              <a:t># r / r+ / </a:t>
            </a:r>
            <a:r>
              <a:rPr lang="en-US" sz="1200" i="1" dirty="0" err="1"/>
              <a:t>rb</a:t>
            </a:r>
            <a:r>
              <a:rPr lang="en-US" sz="1200" i="1" dirty="0"/>
              <a:t> / </a:t>
            </a:r>
            <a:r>
              <a:rPr lang="en-US" sz="1200" i="1" dirty="0" err="1"/>
              <a:t>rb</a:t>
            </a:r>
            <a:r>
              <a:rPr lang="en-US" sz="1200" i="1" dirty="0"/>
              <a:t>+ / w / </a:t>
            </a:r>
            <a:r>
              <a:rPr lang="en-US" sz="1200" i="1" dirty="0" err="1"/>
              <a:t>wb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err="1" smtClean="0"/>
              <a:t>f.write</a:t>
            </a:r>
            <a:r>
              <a:rPr lang="en-US" sz="1200" dirty="0"/>
              <a:t>("</a:t>
            </a:r>
            <a:r>
              <a:rPr lang="en-US" sz="1200" dirty="0" err="1"/>
              <a:t>Ala</a:t>
            </a:r>
            <a:r>
              <a:rPr lang="en-US" sz="1200" dirty="0"/>
              <a:t> ma </a:t>
            </a:r>
            <a:r>
              <a:rPr lang="en-US" sz="1200" dirty="0" err="1"/>
              <a:t>kota</a:t>
            </a:r>
            <a:r>
              <a:rPr lang="en-US" sz="1200" b="1" dirty="0"/>
              <a:t>\n</a:t>
            </a:r>
            <a:r>
              <a:rPr lang="en-US" sz="1200" dirty="0"/>
              <a:t>") </a:t>
            </a:r>
            <a:endParaRPr lang="en-US" sz="1200" dirty="0" smtClean="0"/>
          </a:p>
          <a:p>
            <a:r>
              <a:rPr lang="en-US" sz="1200" dirty="0" err="1" smtClean="0"/>
              <a:t>f.close</a:t>
            </a:r>
            <a:r>
              <a:rPr lang="en-US" sz="1200" dirty="0"/>
              <a:t>() </a:t>
            </a:r>
            <a:endParaRPr lang="en-US" sz="1200" dirty="0" smtClean="0"/>
          </a:p>
          <a:p>
            <a:r>
              <a:rPr lang="en-US" sz="1200" b="1" dirty="0" smtClean="0"/>
              <a:t>for</a:t>
            </a:r>
            <a:r>
              <a:rPr lang="en-US" sz="1200" dirty="0" smtClean="0"/>
              <a:t> </a:t>
            </a:r>
            <a:r>
              <a:rPr lang="en-US" sz="1200" dirty="0"/>
              <a:t>line </a:t>
            </a:r>
            <a:r>
              <a:rPr lang="en-US" sz="1200" b="1" dirty="0"/>
              <a:t>in</a:t>
            </a:r>
            <a:r>
              <a:rPr lang="en-US" sz="1200" dirty="0"/>
              <a:t> open("test.txt"): </a:t>
            </a:r>
            <a:endParaRPr lang="en-US" sz="1200" dirty="0" smtClean="0"/>
          </a:p>
          <a:p>
            <a:r>
              <a:rPr lang="en-US" sz="1200" dirty="0"/>
              <a:t>	</a:t>
            </a:r>
            <a:r>
              <a:rPr lang="en-US" sz="1200" dirty="0" smtClean="0"/>
              <a:t>print(line</a:t>
            </a:r>
            <a:r>
              <a:rPr lang="en-US" sz="1200" dirty="0"/>
              <a:t>, end="") </a:t>
            </a:r>
            <a:endParaRPr lang="en-US" sz="1200" dirty="0" smtClean="0"/>
          </a:p>
          <a:p>
            <a:r>
              <a:rPr lang="en-US" sz="1200" dirty="0"/>
              <a:t>	</a:t>
            </a:r>
            <a:r>
              <a:rPr lang="en-US" sz="1200" dirty="0" smtClean="0"/>
              <a:t>L </a:t>
            </a:r>
            <a:r>
              <a:rPr lang="en-US" sz="1200" dirty="0"/>
              <a:t>= open("test.txt").</a:t>
            </a:r>
            <a:r>
              <a:rPr lang="en-US" sz="1200" dirty="0" err="1"/>
              <a:t>readlines</a:t>
            </a:r>
            <a:r>
              <a:rPr lang="en-US" sz="1200" dirty="0"/>
              <a:t>() </a:t>
            </a:r>
            <a:r>
              <a:rPr lang="en-US" sz="1200" i="1" dirty="0"/>
              <a:t># returns a list of lines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8018" y="3596185"/>
            <a:ext cx="2422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/>
              <a:t>can not be demonstrate online</a:t>
            </a:r>
            <a:endParaRPr 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xmlns="" val="125942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0"/>
          <p:cNvSpPr txBox="1">
            <a:spLocks/>
          </p:cNvSpPr>
          <p:nvPr/>
        </p:nvSpPr>
        <p:spPr>
          <a:xfrm>
            <a:off x="414235" y="256965"/>
            <a:ext cx="7191600" cy="19251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b="1" dirty="0">
                <a:solidFill>
                  <a:srgbClr val="595A5D"/>
                </a:solidFill>
              </a:rPr>
              <a:t>Python </a:t>
            </a:r>
            <a:endParaRPr lang="en-US" sz="2800" b="1" dirty="0" smtClean="0">
              <a:solidFill>
                <a:srgbClr val="595A5D"/>
              </a:solidFill>
            </a:endParaRPr>
          </a:p>
          <a:p>
            <a:r>
              <a:rPr lang="en-US" sz="2800" b="1" dirty="0" smtClean="0">
                <a:solidFill>
                  <a:srgbClr val="595A5D"/>
                </a:solidFill>
              </a:rPr>
              <a:t>Exceptions</a:t>
            </a:r>
          </a:p>
        </p:txBody>
      </p:sp>
      <p:sp>
        <p:nvSpPr>
          <p:cNvPr id="6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/>
              <a:pPr lvl="0">
                <a:spcBef>
                  <a:spcPts val="0"/>
                </a:spcBef>
                <a:buNone/>
              </a:pPr>
              <a:t>12</a:t>
            </a:fld>
            <a:endParaRPr lang="en" sz="1200" dirty="0"/>
          </a:p>
        </p:txBody>
      </p:sp>
      <p:sp>
        <p:nvSpPr>
          <p:cNvPr id="8" name="Rectangle 7"/>
          <p:cNvSpPr/>
          <p:nvPr/>
        </p:nvSpPr>
        <p:spPr>
          <a:xfrm>
            <a:off x="3953436" y="767974"/>
            <a:ext cx="5190564" cy="3242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screen shot of the TPL app">
            <a:extLst>
              <a:ext uri="{FF2B5EF4-FFF2-40B4-BE49-F238E27FC236}">
                <a16:creationId xmlns:a16="http://schemas.microsoft.com/office/drawing/2014/main" xmlns="" id="{C2CA6901-2A5E-4499-8EE0-6A42063E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48143" y="767974"/>
            <a:ext cx="5195857" cy="298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4777" y="4573789"/>
            <a:ext cx="1653988" cy="286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8842" y="464061"/>
            <a:ext cx="7446254" cy="42528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66687" y="703942"/>
            <a:ext cx="5190564" cy="3242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65586" y="4989612"/>
            <a:ext cx="1996068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2018  </a:t>
            </a:r>
            <a:r>
              <a:rPr lang="en-US" altLang="zh-CN" sz="1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36476" y="774798"/>
            <a:ext cx="482448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try</a:t>
            </a:r>
            <a:r>
              <a:rPr lang="en-US" sz="1200" dirty="0"/>
              <a:t>: </a:t>
            </a:r>
            <a:endParaRPr lang="en-US" sz="1200" dirty="0" smtClean="0"/>
          </a:p>
          <a:p>
            <a:r>
              <a:rPr lang="en-US" sz="1200" b="1" dirty="0"/>
              <a:t>	</a:t>
            </a:r>
            <a:r>
              <a:rPr lang="en-US" sz="1200" b="1" dirty="0" smtClean="0"/>
              <a:t>raise</a:t>
            </a:r>
            <a:r>
              <a:rPr lang="en-US" sz="1200" dirty="0" smtClean="0"/>
              <a:t> </a:t>
            </a:r>
            <a:r>
              <a:rPr lang="en-US" sz="1200" dirty="0" err="1"/>
              <a:t>TypeError</a:t>
            </a:r>
            <a:r>
              <a:rPr lang="en-US" sz="1200" dirty="0"/>
              <a:t>("</a:t>
            </a:r>
            <a:r>
              <a:rPr lang="en-US" sz="1200" dirty="0" err="1"/>
              <a:t>arg</a:t>
            </a:r>
            <a:r>
              <a:rPr lang="en-US" sz="1200" dirty="0"/>
              <a:t>") </a:t>
            </a:r>
            <a:endParaRPr lang="en-US" sz="1200" dirty="0" smtClean="0"/>
          </a:p>
          <a:p>
            <a:r>
              <a:rPr lang="en-US" sz="1200" b="1" dirty="0" smtClean="0"/>
              <a:t>except</a:t>
            </a:r>
            <a:r>
              <a:rPr lang="en-US" sz="1200" dirty="0" smtClean="0"/>
              <a:t> </a:t>
            </a:r>
            <a:r>
              <a:rPr lang="en-US" sz="1200" dirty="0"/>
              <a:t>(</a:t>
            </a:r>
            <a:r>
              <a:rPr lang="en-US" sz="1200" dirty="0" err="1"/>
              <a:t>RuntimeError</a:t>
            </a:r>
            <a:r>
              <a:rPr lang="en-US" sz="1200" dirty="0"/>
              <a:t>, </a:t>
            </a:r>
            <a:r>
              <a:rPr lang="en-US" sz="1200" dirty="0" err="1"/>
              <a:t>NameError</a:t>
            </a:r>
            <a:r>
              <a:rPr lang="en-US" sz="1200" dirty="0"/>
              <a:t>): </a:t>
            </a:r>
            <a:endParaRPr lang="en-US" sz="1200" dirty="0" smtClean="0"/>
          </a:p>
          <a:p>
            <a:r>
              <a:rPr lang="en-US" sz="1200" b="1" dirty="0"/>
              <a:t>	</a:t>
            </a:r>
            <a:r>
              <a:rPr lang="en-US" sz="1200" b="1" dirty="0" smtClean="0"/>
              <a:t>pass</a:t>
            </a:r>
            <a:r>
              <a:rPr lang="en-US" sz="1200" dirty="0" smtClean="0"/>
              <a:t> 	</a:t>
            </a:r>
            <a:r>
              <a:rPr lang="en-US" sz="1200" i="1" dirty="0" smtClean="0"/>
              <a:t># </a:t>
            </a:r>
            <a:r>
              <a:rPr lang="en-US" sz="1200" i="1" dirty="0"/>
              <a:t>empty instruction (NOP)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b="1" dirty="0" smtClean="0"/>
              <a:t>except</a:t>
            </a:r>
            <a:r>
              <a:rPr lang="en-US" sz="1200" dirty="0"/>
              <a:t>: </a:t>
            </a:r>
            <a:endParaRPr lang="en-US" sz="1200" dirty="0" smtClean="0"/>
          </a:p>
          <a:p>
            <a:r>
              <a:rPr lang="en-US" sz="1200" dirty="0"/>
              <a:t>	</a:t>
            </a:r>
            <a:r>
              <a:rPr lang="en-US" sz="1200" dirty="0" smtClean="0"/>
              <a:t>info </a:t>
            </a:r>
            <a:r>
              <a:rPr lang="en-US" sz="1200" dirty="0"/>
              <a:t>= </a:t>
            </a:r>
            <a:r>
              <a:rPr lang="en-US" sz="1200" dirty="0" err="1"/>
              <a:t>sys.exc_info</a:t>
            </a:r>
            <a:r>
              <a:rPr lang="en-US" sz="1200" dirty="0"/>
              <a:t>() </a:t>
            </a:r>
            <a:endParaRPr lang="en-US" sz="1200" dirty="0" smtClean="0"/>
          </a:p>
          <a:p>
            <a:r>
              <a:rPr lang="en-US" sz="1200" dirty="0"/>
              <a:t>	</a:t>
            </a:r>
            <a:r>
              <a:rPr lang="en-US" sz="1200" dirty="0" smtClean="0"/>
              <a:t>print(info[0</a:t>
            </a:r>
            <a:r>
              <a:rPr lang="en-US" sz="1200" dirty="0"/>
              <a:t>]) </a:t>
            </a:r>
            <a:endParaRPr lang="en-US" sz="1200" dirty="0" smtClean="0"/>
          </a:p>
          <a:p>
            <a:r>
              <a:rPr lang="en-US" sz="1200" dirty="0"/>
              <a:t>	</a:t>
            </a:r>
            <a:r>
              <a:rPr lang="en-US" sz="1200" dirty="0" smtClean="0"/>
              <a:t>print(info[1</a:t>
            </a:r>
            <a:r>
              <a:rPr lang="en-US" sz="1200" dirty="0"/>
              <a:t>]) </a:t>
            </a:r>
            <a:endParaRPr lang="en-US" sz="1200" dirty="0" smtClean="0"/>
          </a:p>
          <a:p>
            <a:r>
              <a:rPr lang="en-US" sz="1200" dirty="0"/>
              <a:t>	</a:t>
            </a:r>
            <a:r>
              <a:rPr lang="en-US" sz="1200" dirty="0" err="1" smtClean="0"/>
              <a:t>traceback.print_tb</a:t>
            </a:r>
            <a:r>
              <a:rPr lang="en-US" sz="1200" dirty="0" smtClean="0"/>
              <a:t>(info[2</a:t>
            </a:r>
            <a:r>
              <a:rPr lang="en-US" sz="1200" dirty="0"/>
              <a:t>]) </a:t>
            </a:r>
            <a:endParaRPr lang="en-US" sz="1200" dirty="0" smtClean="0"/>
          </a:p>
          <a:p>
            <a:r>
              <a:rPr lang="en-US" sz="1200" b="1" dirty="0" smtClean="0"/>
              <a:t>raise</a:t>
            </a:r>
            <a:r>
              <a:rPr lang="en-US" sz="1200" dirty="0" smtClean="0"/>
              <a:t> </a:t>
            </a:r>
            <a:r>
              <a:rPr lang="en-US" sz="1200" b="1" dirty="0"/>
              <a:t>else</a:t>
            </a:r>
            <a:r>
              <a:rPr lang="en-US" sz="1200" dirty="0"/>
              <a:t>: </a:t>
            </a:r>
            <a:endParaRPr lang="en-US" sz="1200" dirty="0" smtClean="0"/>
          </a:p>
          <a:p>
            <a:r>
              <a:rPr lang="en-US" sz="1200" dirty="0"/>
              <a:t>	</a:t>
            </a:r>
            <a:r>
              <a:rPr lang="en-US" sz="1200" dirty="0" smtClean="0"/>
              <a:t>... 	</a:t>
            </a:r>
            <a:r>
              <a:rPr lang="en-US" sz="1200" i="1" dirty="0" smtClean="0"/>
              <a:t># </a:t>
            </a:r>
            <a:r>
              <a:rPr lang="en-US" sz="1200" i="1" dirty="0"/>
              <a:t>no exception but before finally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b="1" dirty="0" smtClean="0"/>
              <a:t>finally</a:t>
            </a:r>
            <a:r>
              <a:rPr lang="en-US" sz="1200" dirty="0"/>
              <a:t>: </a:t>
            </a:r>
            <a:r>
              <a:rPr lang="en-US" sz="1200" dirty="0" smtClean="0"/>
              <a:t>	</a:t>
            </a:r>
            <a:r>
              <a:rPr lang="en-US" sz="1200" i="1" dirty="0" smtClean="0"/>
              <a:t># </a:t>
            </a:r>
            <a:r>
              <a:rPr lang="en-US" sz="1200" i="1" dirty="0"/>
              <a:t>on the way out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/>
              <a:t>	</a:t>
            </a:r>
            <a:r>
              <a:rPr lang="en-US" sz="1200" dirty="0" smtClean="0"/>
              <a:t>... 	</a:t>
            </a:r>
            <a:r>
              <a:rPr lang="en-US" sz="1200" i="1" dirty="0" smtClean="0"/>
              <a:t># </a:t>
            </a:r>
            <a:r>
              <a:rPr lang="en-US" sz="1200" i="1" dirty="0"/>
              <a:t>unhandled </a:t>
            </a:r>
            <a:r>
              <a:rPr lang="en-US" sz="1200" i="1" dirty="0" err="1"/>
              <a:t>exc</a:t>
            </a:r>
            <a:r>
              <a:rPr lang="en-US" sz="1200" i="1" dirty="0"/>
              <a:t>, release resources</a:t>
            </a:r>
            <a:endParaRPr lang="en-US" sz="12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60731" y="702860"/>
            <a:ext cx="5183269" cy="3241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800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0"/>
          <p:cNvSpPr txBox="1">
            <a:spLocks/>
          </p:cNvSpPr>
          <p:nvPr/>
        </p:nvSpPr>
        <p:spPr>
          <a:xfrm>
            <a:off x="414235" y="256965"/>
            <a:ext cx="7191600" cy="19251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b="1" dirty="0">
                <a:solidFill>
                  <a:srgbClr val="595A5D"/>
                </a:solidFill>
              </a:rPr>
              <a:t>Python </a:t>
            </a:r>
            <a:endParaRPr lang="en-US" sz="2800" b="1" dirty="0" smtClean="0">
              <a:solidFill>
                <a:srgbClr val="595A5D"/>
              </a:solidFill>
            </a:endParaRPr>
          </a:p>
          <a:p>
            <a:r>
              <a:rPr lang="en-US" sz="2800" b="1" dirty="0" smtClean="0">
                <a:solidFill>
                  <a:srgbClr val="595A5D"/>
                </a:solidFill>
              </a:rPr>
              <a:t>Object oriented</a:t>
            </a:r>
          </a:p>
          <a:p>
            <a:r>
              <a:rPr lang="en-US" sz="2800" b="1" dirty="0" smtClean="0">
                <a:solidFill>
                  <a:srgbClr val="595A5D"/>
                </a:solidFill>
              </a:rPr>
              <a:t>programming</a:t>
            </a:r>
          </a:p>
        </p:txBody>
      </p:sp>
      <p:sp>
        <p:nvSpPr>
          <p:cNvPr id="6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/>
              <a:pPr lvl="0">
                <a:spcBef>
                  <a:spcPts val="0"/>
                </a:spcBef>
                <a:buNone/>
              </a:pPr>
              <a:t>13</a:t>
            </a:fld>
            <a:endParaRPr lang="en" sz="1200" dirty="0"/>
          </a:p>
        </p:txBody>
      </p:sp>
      <p:sp>
        <p:nvSpPr>
          <p:cNvPr id="8" name="Rectangle 7"/>
          <p:cNvSpPr/>
          <p:nvPr/>
        </p:nvSpPr>
        <p:spPr>
          <a:xfrm>
            <a:off x="3953436" y="767974"/>
            <a:ext cx="5190564" cy="3242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screen shot of the TPL app">
            <a:extLst>
              <a:ext uri="{FF2B5EF4-FFF2-40B4-BE49-F238E27FC236}">
                <a16:creationId xmlns:a16="http://schemas.microsoft.com/office/drawing/2014/main" xmlns="" id="{C2CA6901-2A5E-4499-8EE0-6A42063E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48143" y="767974"/>
            <a:ext cx="5195857" cy="298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4777" y="4573789"/>
            <a:ext cx="1653988" cy="286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8842" y="464061"/>
            <a:ext cx="7446254" cy="42528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66687" y="703942"/>
            <a:ext cx="5190564" cy="3242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65586" y="4989612"/>
            <a:ext cx="1996068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2018  </a:t>
            </a:r>
            <a:r>
              <a:rPr lang="en-US" altLang="zh-CN" sz="1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36476" y="774798"/>
            <a:ext cx="48244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class</a:t>
            </a:r>
            <a:r>
              <a:rPr lang="en-US" sz="1000" dirty="0"/>
              <a:t> </a:t>
            </a:r>
            <a:r>
              <a:rPr lang="en-US" sz="1000" b="1" dirty="0"/>
              <a:t>Person</a:t>
            </a:r>
            <a:r>
              <a:rPr lang="en-US" sz="1000" dirty="0"/>
              <a:t>: </a:t>
            </a:r>
            <a:endParaRPr lang="en-US" sz="1000" dirty="0" smtClean="0"/>
          </a:p>
          <a:p>
            <a:r>
              <a:rPr lang="en-US" sz="1000" dirty="0"/>
              <a:t> </a:t>
            </a:r>
            <a:r>
              <a:rPr lang="en-US" sz="1000" dirty="0" smtClean="0"/>
              <a:t>    ID </a:t>
            </a:r>
            <a:r>
              <a:rPr lang="en-US" sz="1000" dirty="0"/>
              <a:t>= 0 </a:t>
            </a:r>
            <a:r>
              <a:rPr lang="en-US" sz="1000" i="1" dirty="0"/>
              <a:t># static variable</a:t>
            </a:r>
            <a:r>
              <a:rPr lang="en-US" sz="1000" dirty="0"/>
              <a:t> </a:t>
            </a:r>
            <a:endParaRPr lang="en-US" sz="1000" dirty="0" smtClean="0"/>
          </a:p>
          <a:p>
            <a:r>
              <a:rPr lang="en-US" sz="1000" b="1" dirty="0"/>
              <a:t> </a:t>
            </a:r>
            <a:r>
              <a:rPr lang="en-US" sz="1000" b="1" dirty="0" smtClean="0"/>
              <a:t>    </a:t>
            </a:r>
            <a:r>
              <a:rPr lang="en-US" sz="1000" b="1" dirty="0" err="1" smtClean="0"/>
              <a:t>def</a:t>
            </a:r>
            <a:r>
              <a:rPr lang="en-US" sz="1000" dirty="0" smtClean="0"/>
              <a:t> </a:t>
            </a:r>
            <a:r>
              <a:rPr lang="en-US" sz="1000" dirty="0"/>
              <a:t>__</a:t>
            </a:r>
            <a:r>
              <a:rPr lang="en-US" sz="1000" dirty="0" err="1"/>
              <a:t>init</a:t>
            </a:r>
            <a:r>
              <a:rPr lang="en-US" sz="1000" dirty="0"/>
              <a:t>__(self, name, age=0): </a:t>
            </a:r>
            <a:endParaRPr lang="en-US" sz="1000" dirty="0" smtClean="0"/>
          </a:p>
          <a:p>
            <a:r>
              <a:rPr lang="en-US" sz="1000" dirty="0"/>
              <a:t> </a:t>
            </a:r>
            <a:r>
              <a:rPr lang="en-US" sz="1000" dirty="0" smtClean="0"/>
              <a:t>          self.name </a:t>
            </a:r>
            <a:r>
              <a:rPr lang="en-US" sz="1000" dirty="0"/>
              <a:t>= name </a:t>
            </a:r>
            <a:endParaRPr lang="en-US" sz="1000" dirty="0" smtClean="0"/>
          </a:p>
          <a:p>
            <a:r>
              <a:rPr lang="en-US" sz="1000" dirty="0"/>
              <a:t> </a:t>
            </a:r>
            <a:r>
              <a:rPr lang="en-US" sz="1000" dirty="0" smtClean="0"/>
              <a:t>          </a:t>
            </a:r>
            <a:r>
              <a:rPr lang="en-US" sz="1000" dirty="0" err="1" smtClean="0"/>
              <a:t>self.age</a:t>
            </a:r>
            <a:r>
              <a:rPr lang="en-US" sz="1000" dirty="0" smtClean="0"/>
              <a:t> </a:t>
            </a:r>
            <a:r>
              <a:rPr lang="en-US" sz="1000" dirty="0"/>
              <a:t>= age </a:t>
            </a:r>
            <a:endParaRPr lang="en-US" sz="1000" dirty="0" smtClean="0"/>
          </a:p>
          <a:p>
            <a:r>
              <a:rPr lang="en-US" sz="1000" dirty="0"/>
              <a:t> </a:t>
            </a:r>
            <a:r>
              <a:rPr lang="en-US" sz="1000" dirty="0" smtClean="0"/>
              <a:t>          Person.ID </a:t>
            </a:r>
            <a:r>
              <a:rPr lang="en-US" sz="1000" dirty="0"/>
              <a:t>+= 1 </a:t>
            </a:r>
            <a:endParaRPr lang="en-US" sz="1000" dirty="0" smtClean="0"/>
          </a:p>
          <a:p>
            <a:r>
              <a:rPr lang="en-US" sz="1000" dirty="0"/>
              <a:t> </a:t>
            </a:r>
            <a:r>
              <a:rPr lang="en-US" sz="1000" dirty="0" smtClean="0"/>
              <a:t>          self.ID </a:t>
            </a:r>
            <a:r>
              <a:rPr lang="en-US" sz="1000" dirty="0"/>
              <a:t>= Person.ID </a:t>
            </a:r>
            <a:endParaRPr lang="en-US" sz="1000" dirty="0" smtClean="0"/>
          </a:p>
          <a:p>
            <a:r>
              <a:rPr lang="en-US" sz="1000" b="1" dirty="0"/>
              <a:t> </a:t>
            </a:r>
            <a:r>
              <a:rPr lang="en-US" sz="1000" b="1" dirty="0" smtClean="0"/>
              <a:t>    </a:t>
            </a:r>
            <a:r>
              <a:rPr lang="en-US" sz="1000" b="1" dirty="0" err="1" smtClean="0"/>
              <a:t>def</a:t>
            </a:r>
            <a:r>
              <a:rPr lang="en-US" sz="1000" dirty="0" smtClean="0"/>
              <a:t> </a:t>
            </a:r>
            <a:r>
              <a:rPr lang="en-US" sz="1000" dirty="0" err="1"/>
              <a:t>lastName</a:t>
            </a:r>
            <a:r>
              <a:rPr lang="en-US" sz="1000" dirty="0"/>
              <a:t>(self): </a:t>
            </a:r>
            <a:endParaRPr lang="en-US" sz="1000" dirty="0" smtClean="0"/>
          </a:p>
          <a:p>
            <a:r>
              <a:rPr lang="en-US" sz="1000" b="1" dirty="0"/>
              <a:t> </a:t>
            </a:r>
            <a:r>
              <a:rPr lang="en-US" sz="1000" b="1" dirty="0" smtClean="0"/>
              <a:t>          return</a:t>
            </a:r>
            <a:r>
              <a:rPr lang="en-US" sz="1000" dirty="0" smtClean="0"/>
              <a:t> </a:t>
            </a:r>
            <a:r>
              <a:rPr lang="en-US" sz="1000" dirty="0" err="1"/>
              <a:t>self.name.split</a:t>
            </a:r>
            <a:r>
              <a:rPr lang="en-US" sz="1000" dirty="0"/>
              <a:t>()[-1] </a:t>
            </a:r>
            <a:endParaRPr lang="en-US" sz="1000" dirty="0" smtClean="0"/>
          </a:p>
          <a:p>
            <a:r>
              <a:rPr lang="en-US" sz="1000" b="1" dirty="0"/>
              <a:t> </a:t>
            </a:r>
            <a:r>
              <a:rPr lang="en-US" sz="1000" b="1" dirty="0" smtClean="0"/>
              <a:t>    </a:t>
            </a:r>
            <a:r>
              <a:rPr lang="en-US" sz="1000" b="1" dirty="0" err="1" smtClean="0"/>
              <a:t>def</a:t>
            </a:r>
            <a:r>
              <a:rPr lang="en-US" sz="1000" dirty="0" smtClean="0"/>
              <a:t> </a:t>
            </a:r>
            <a:r>
              <a:rPr lang="en-US" sz="1000" dirty="0"/>
              <a:t>__</a:t>
            </a:r>
            <a:r>
              <a:rPr lang="en-US" sz="1000" dirty="0" err="1"/>
              <a:t>str</a:t>
            </a:r>
            <a:r>
              <a:rPr lang="en-US" sz="1000" dirty="0"/>
              <a:t>__(self): </a:t>
            </a:r>
            <a:endParaRPr lang="en-US" sz="1000" dirty="0" smtClean="0"/>
          </a:p>
          <a:p>
            <a:r>
              <a:rPr lang="en-US" sz="1000" b="1" dirty="0"/>
              <a:t> </a:t>
            </a:r>
            <a:r>
              <a:rPr lang="en-US" sz="1000" b="1" dirty="0" smtClean="0"/>
              <a:t>          return</a:t>
            </a:r>
            <a:r>
              <a:rPr lang="en-US" sz="1000" dirty="0" smtClean="0"/>
              <a:t> </a:t>
            </a:r>
            <a:r>
              <a:rPr lang="en-US" sz="1000" dirty="0"/>
              <a:t>"{}({},{})".format(</a:t>
            </a:r>
            <a:r>
              <a:rPr lang="en-US" sz="1000" dirty="0" err="1"/>
              <a:t>self.__class__.__name</a:t>
            </a:r>
            <a:r>
              <a:rPr lang="en-US" sz="1000" dirty="0"/>
              <a:t>__, self.name, </a:t>
            </a:r>
            <a:r>
              <a:rPr lang="en-US" sz="1000" dirty="0" err="1"/>
              <a:t>self.age</a:t>
            </a:r>
            <a:r>
              <a:rPr lang="en-US" sz="1000" dirty="0"/>
              <a:t>) </a:t>
            </a:r>
            <a:endParaRPr lang="en-US" sz="1000" dirty="0" smtClean="0"/>
          </a:p>
          <a:p>
            <a:endParaRPr lang="en-US" sz="1200" b="1" dirty="0"/>
          </a:p>
          <a:p>
            <a:r>
              <a:rPr lang="en-US" sz="1000" b="1" dirty="0" smtClean="0"/>
              <a:t>class</a:t>
            </a:r>
            <a:r>
              <a:rPr lang="en-US" sz="1000" dirty="0" smtClean="0"/>
              <a:t> </a:t>
            </a:r>
            <a:r>
              <a:rPr lang="en-US" sz="1000" b="1" dirty="0"/>
              <a:t>Worker</a:t>
            </a:r>
            <a:r>
              <a:rPr lang="en-US" sz="1000" dirty="0"/>
              <a:t>(Person): </a:t>
            </a:r>
            <a:endParaRPr lang="en-US" sz="1000" dirty="0" smtClean="0"/>
          </a:p>
          <a:p>
            <a:r>
              <a:rPr lang="en-US" sz="1000" b="1" dirty="0"/>
              <a:t> </a:t>
            </a:r>
            <a:r>
              <a:rPr lang="en-US" sz="1000" b="1" dirty="0" smtClean="0"/>
              <a:t>    </a:t>
            </a:r>
            <a:r>
              <a:rPr lang="en-US" sz="1000" b="1" dirty="0" err="1" smtClean="0"/>
              <a:t>def</a:t>
            </a:r>
            <a:r>
              <a:rPr lang="en-US" sz="1000" dirty="0" smtClean="0"/>
              <a:t> </a:t>
            </a:r>
            <a:r>
              <a:rPr lang="en-US" sz="1000" dirty="0"/>
              <a:t>__</a:t>
            </a:r>
            <a:r>
              <a:rPr lang="en-US" sz="1000" dirty="0" err="1"/>
              <a:t>init</a:t>
            </a:r>
            <a:r>
              <a:rPr lang="en-US" sz="1000" dirty="0"/>
              <a:t>__(self, name, position, age=0): </a:t>
            </a:r>
            <a:endParaRPr lang="en-US" sz="1000" dirty="0" smtClean="0"/>
          </a:p>
          <a:p>
            <a:r>
              <a:rPr lang="en-US" sz="1000" dirty="0"/>
              <a:t> </a:t>
            </a:r>
            <a:r>
              <a:rPr lang="en-US" sz="1000" dirty="0" smtClean="0"/>
              <a:t>         super</a:t>
            </a:r>
            <a:r>
              <a:rPr lang="en-US" sz="1000" dirty="0"/>
              <a:t>().__</a:t>
            </a:r>
            <a:r>
              <a:rPr lang="en-US" sz="1000" dirty="0" err="1"/>
              <a:t>init</a:t>
            </a:r>
            <a:r>
              <a:rPr lang="en-US" sz="1000" dirty="0"/>
              <a:t>__(name, age) </a:t>
            </a:r>
            <a:endParaRPr lang="en-US" sz="1000" dirty="0" smtClean="0"/>
          </a:p>
          <a:p>
            <a:r>
              <a:rPr lang="en-US" sz="1000" dirty="0"/>
              <a:t> </a:t>
            </a:r>
            <a:r>
              <a:rPr lang="en-US" sz="1000" dirty="0" smtClean="0"/>
              <a:t>         </a:t>
            </a:r>
            <a:r>
              <a:rPr lang="en-US" sz="1000" dirty="0" err="1" smtClean="0"/>
              <a:t>self.position</a:t>
            </a:r>
            <a:r>
              <a:rPr lang="en-US" sz="1000" dirty="0" smtClean="0"/>
              <a:t> </a:t>
            </a:r>
            <a:r>
              <a:rPr lang="en-US" sz="1000" dirty="0"/>
              <a:t>= position </a:t>
            </a:r>
            <a:endParaRPr lang="en-US" sz="1000" dirty="0" smtClean="0"/>
          </a:p>
          <a:p>
            <a:r>
              <a:rPr lang="en-US" sz="1000" b="1" dirty="0"/>
              <a:t> </a:t>
            </a:r>
            <a:r>
              <a:rPr lang="en-US" sz="1000" b="1" dirty="0" smtClean="0"/>
              <a:t>    </a:t>
            </a:r>
            <a:r>
              <a:rPr lang="en-US" sz="1000" b="1" dirty="0" err="1" smtClean="0"/>
              <a:t>def</a:t>
            </a:r>
            <a:r>
              <a:rPr lang="en-US" sz="1000" dirty="0" smtClean="0"/>
              <a:t> </a:t>
            </a:r>
            <a:r>
              <a:rPr lang="en-US" sz="1000" dirty="0"/>
              <a:t>__</a:t>
            </a:r>
            <a:r>
              <a:rPr lang="en-US" sz="1000" dirty="0" err="1"/>
              <a:t>str</a:t>
            </a:r>
            <a:r>
              <a:rPr lang="en-US" sz="1000" dirty="0"/>
              <a:t>__(self): </a:t>
            </a:r>
            <a:endParaRPr lang="en-US" sz="1000" dirty="0" smtClean="0"/>
          </a:p>
          <a:p>
            <a:r>
              <a:rPr lang="en-US" sz="1000" b="1" dirty="0"/>
              <a:t> </a:t>
            </a:r>
            <a:r>
              <a:rPr lang="en-US" sz="1000" b="1" dirty="0" smtClean="0"/>
              <a:t>         return</a:t>
            </a:r>
            <a:r>
              <a:rPr lang="en-US" sz="1000" dirty="0" smtClean="0"/>
              <a:t> </a:t>
            </a:r>
            <a:r>
              <a:rPr lang="en-US" sz="1000" dirty="0"/>
              <a:t>"{}({},{},{})".format(</a:t>
            </a:r>
            <a:r>
              <a:rPr lang="en-US" sz="1000" dirty="0" err="1"/>
              <a:t>self.__class__.__name</a:t>
            </a:r>
            <a:r>
              <a:rPr lang="en-US" sz="1000" dirty="0"/>
              <a:t>__, self.name, </a:t>
            </a:r>
            <a:r>
              <a:rPr lang="en-US" sz="1000" dirty="0" err="1"/>
              <a:t>self.position</a:t>
            </a:r>
            <a:r>
              <a:rPr lang="en-US" sz="1000" dirty="0"/>
              <a:t>, </a:t>
            </a:r>
            <a:r>
              <a:rPr lang="en-US" sz="1000" dirty="0" smtClean="0"/>
              <a:t>                  </a:t>
            </a:r>
            <a:r>
              <a:rPr lang="en-US" sz="1000" dirty="0" err="1" smtClean="0"/>
              <a:t>self.age</a:t>
            </a:r>
            <a:r>
              <a:rPr lang="en-US" sz="1000" dirty="0"/>
              <a:t>) bob = Worker("Bob Smith", "developer", 25) print(bob)</a:t>
            </a:r>
            <a:endParaRPr lang="en-US" sz="10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51315" y="702860"/>
            <a:ext cx="5192685" cy="3268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85446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/>
              <a:pPr lvl="0">
                <a:spcBef>
                  <a:spcPts val="0"/>
                </a:spcBef>
                <a:buNone/>
              </a:pPr>
              <a:t>14</a:t>
            </a:fld>
            <a:endParaRPr lang="en" sz="1200" dirty="0"/>
          </a:p>
        </p:txBody>
      </p:sp>
      <p:sp>
        <p:nvSpPr>
          <p:cNvPr id="14" name="Shape 70"/>
          <p:cNvSpPr txBox="1">
            <a:spLocks/>
          </p:cNvSpPr>
          <p:nvPr/>
        </p:nvSpPr>
        <p:spPr>
          <a:xfrm>
            <a:off x="414235" y="314689"/>
            <a:ext cx="7191600" cy="711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2800" b="1" dirty="0" smtClean="0">
                <a:solidFill>
                  <a:srgbClr val="00A169"/>
                </a:solidFill>
                <a:latin typeface="+mj-lt"/>
              </a:rPr>
              <a:t>What is </a:t>
            </a:r>
            <a:r>
              <a:rPr lang="en" sz="2800" b="1" dirty="0" smtClean="0">
                <a:solidFill>
                  <a:srgbClr val="595A5D"/>
                </a:solidFill>
                <a:latin typeface="+mj-lt"/>
              </a:rPr>
              <a:t>Internet of things?</a:t>
            </a:r>
            <a:endParaRPr lang="en" sz="2800" b="1" dirty="0">
              <a:solidFill>
                <a:srgbClr val="595A5D"/>
              </a:solidFill>
              <a:latin typeface="+mj-lt"/>
            </a:endParaRPr>
          </a:p>
        </p:txBody>
      </p:sp>
      <p:sp>
        <p:nvSpPr>
          <p:cNvPr id="16" name="Shape 72"/>
          <p:cNvSpPr txBox="1">
            <a:spLocks/>
          </p:cNvSpPr>
          <p:nvPr/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200" smtClean="0"/>
              <a:pPr/>
              <a:t>14</a:t>
            </a:fld>
            <a:endParaRPr lang="en" sz="1200" dirty="0"/>
          </a:p>
        </p:txBody>
      </p:sp>
      <p:sp>
        <p:nvSpPr>
          <p:cNvPr id="10" name="Rectangle 9"/>
          <p:cNvSpPr/>
          <p:nvPr/>
        </p:nvSpPr>
        <p:spPr>
          <a:xfrm>
            <a:off x="910401" y="1014511"/>
            <a:ext cx="5196971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US" i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200" i="1" dirty="0" smtClean="0"/>
              <a:t>The </a:t>
            </a:r>
            <a:r>
              <a:rPr lang="en-US" sz="1200" i="1" dirty="0"/>
              <a:t>interconnection via the Internet of computing devices embedded in everyday objects, enabling them to send and receive data</a:t>
            </a:r>
            <a:r>
              <a:rPr lang="en-US" sz="1200" i="1" dirty="0" smtClean="0"/>
              <a:t>.   </a:t>
            </a:r>
          </a:p>
          <a:p>
            <a:pPr marL="285750" indent="-285750"/>
            <a:r>
              <a:rPr lang="en-US" sz="1200" i="1" dirty="0" smtClean="0"/>
              <a:t>		       			--- Oxford dictionary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200" i="1" dirty="0"/>
              <a:t>The internet of things (</a:t>
            </a:r>
            <a:r>
              <a:rPr lang="en-US" sz="1200" i="1" dirty="0" err="1"/>
              <a:t>IoT</a:t>
            </a:r>
            <a:r>
              <a:rPr lang="en-US" sz="1200" i="1" dirty="0"/>
              <a:t>) is the network of physical devices, vehicles, buildings and other items—embedded with electronics, software, sensors, and network connectivity that enables these objects to collect and exchange </a:t>
            </a:r>
            <a:r>
              <a:rPr lang="en-US" sz="1200" i="1" dirty="0" smtClean="0"/>
              <a:t>data		      </a:t>
            </a:r>
          </a:p>
          <a:p>
            <a:pPr marL="285750" lvl="2" indent="-285750"/>
            <a:r>
              <a:rPr lang="en-US" sz="1200" i="1" dirty="0" smtClean="0"/>
              <a:t>					--- wiki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5001" y="1025913"/>
            <a:ext cx="364619" cy="405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34828" y="4853135"/>
            <a:ext cx="1996068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2018  </a:t>
            </a:r>
            <a:r>
              <a:rPr lang="en-US" altLang="zh-CN" sz="1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928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/>
              <a:pPr lvl="0">
                <a:spcBef>
                  <a:spcPts val="0"/>
                </a:spcBef>
                <a:buNone/>
              </a:pPr>
              <a:t>15</a:t>
            </a:fld>
            <a:endParaRPr lang="en" sz="1200" dirty="0"/>
          </a:p>
        </p:txBody>
      </p:sp>
      <p:sp>
        <p:nvSpPr>
          <p:cNvPr id="14" name="Shape 70"/>
          <p:cNvSpPr txBox="1">
            <a:spLocks/>
          </p:cNvSpPr>
          <p:nvPr/>
        </p:nvSpPr>
        <p:spPr>
          <a:xfrm>
            <a:off x="414235" y="314689"/>
            <a:ext cx="7191600" cy="711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" sz="2800" b="1" dirty="0" smtClean="0">
                <a:solidFill>
                  <a:srgbClr val="00A169"/>
                </a:solidFill>
                <a:latin typeface="+mj-lt"/>
              </a:rPr>
              <a:t>What is </a:t>
            </a:r>
            <a:r>
              <a:rPr lang="en" sz="2800" b="1" dirty="0" smtClean="0">
                <a:solidFill>
                  <a:srgbClr val="595A5D"/>
                </a:solidFill>
                <a:latin typeface="+mj-lt"/>
              </a:rPr>
              <a:t>Internet of things?</a:t>
            </a:r>
            <a:endParaRPr lang="en" sz="2800" b="1" dirty="0">
              <a:solidFill>
                <a:srgbClr val="595A5D"/>
              </a:solidFill>
              <a:latin typeface="+mj-lt"/>
            </a:endParaRPr>
          </a:p>
        </p:txBody>
      </p:sp>
      <p:sp>
        <p:nvSpPr>
          <p:cNvPr id="16" name="Shape 72"/>
          <p:cNvSpPr txBox="1">
            <a:spLocks/>
          </p:cNvSpPr>
          <p:nvPr/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200" smtClean="0"/>
              <a:pPr/>
              <a:t>15</a:t>
            </a:fld>
            <a:endParaRPr lang="en" sz="1200" dirty="0"/>
          </a:p>
        </p:txBody>
      </p:sp>
      <p:sp>
        <p:nvSpPr>
          <p:cNvPr id="10" name="Rectangle 9"/>
          <p:cNvSpPr/>
          <p:nvPr/>
        </p:nvSpPr>
        <p:spPr>
          <a:xfrm>
            <a:off x="910401" y="1014511"/>
            <a:ext cx="519697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i="1" dirty="0"/>
              <a:t>The interconnection via the Internet of computing devices embedded in everyday objects, enabling them to send and receive data</a:t>
            </a:r>
            <a:r>
              <a:rPr lang="en-US" i="1" dirty="0" smtClean="0"/>
              <a:t>.   		       --- Oxford dictionary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i="1" dirty="0"/>
              <a:t>The internet of things (</a:t>
            </a:r>
            <a:r>
              <a:rPr lang="en-US" i="1" dirty="0" err="1"/>
              <a:t>IoT</a:t>
            </a:r>
            <a:r>
              <a:rPr lang="en-US" i="1" dirty="0"/>
              <a:t>) is the network of physical devices, vehicles, buildings and other items—embedded with electronics, software, sensors, and network connectivity that enables these objects to collect and exchange </a:t>
            </a:r>
            <a:r>
              <a:rPr lang="en-US" i="1" dirty="0" smtClean="0"/>
              <a:t>data		      --- wiki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5001" y="1025913"/>
            <a:ext cx="364619" cy="405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34577" y="4934046"/>
            <a:ext cx="1996068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2018  </a:t>
            </a:r>
            <a:r>
              <a:rPr lang="en-US" altLang="zh-CN" sz="1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nternet of Things explained simply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5264" y="1025913"/>
            <a:ext cx="7069541" cy="37218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95298" y="508953"/>
            <a:ext cx="841774" cy="129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7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/>
              <a:pPr lvl="0">
                <a:spcBef>
                  <a:spcPts val="0"/>
                </a:spcBef>
                <a:buNone/>
              </a:pPr>
              <a:t>16</a:t>
            </a:fld>
            <a:endParaRPr lang="en" sz="1200" dirty="0"/>
          </a:p>
        </p:txBody>
      </p:sp>
      <p:sp>
        <p:nvSpPr>
          <p:cNvPr id="14" name="Shape 70"/>
          <p:cNvSpPr txBox="1">
            <a:spLocks/>
          </p:cNvSpPr>
          <p:nvPr/>
        </p:nvSpPr>
        <p:spPr>
          <a:xfrm>
            <a:off x="1158226" y="285146"/>
            <a:ext cx="7191600" cy="711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" sz="2800" b="1" dirty="0" smtClean="0">
                <a:solidFill>
                  <a:srgbClr val="595A5D"/>
                </a:solidFill>
                <a:latin typeface="+mj-lt"/>
              </a:rPr>
              <a:t>Internet of things</a:t>
            </a:r>
            <a:endParaRPr lang="en" sz="2800" b="1" dirty="0">
              <a:solidFill>
                <a:srgbClr val="595A5D"/>
              </a:solidFill>
              <a:latin typeface="+mj-lt"/>
            </a:endParaRPr>
          </a:p>
        </p:txBody>
      </p:sp>
      <p:sp>
        <p:nvSpPr>
          <p:cNvPr id="16" name="Shape 72"/>
          <p:cNvSpPr txBox="1">
            <a:spLocks/>
          </p:cNvSpPr>
          <p:nvPr/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200" smtClean="0"/>
              <a:pPr/>
              <a:t>16</a:t>
            </a:fld>
            <a:endParaRPr lang="en" sz="1200" dirty="0"/>
          </a:p>
        </p:txBody>
      </p:sp>
      <p:sp>
        <p:nvSpPr>
          <p:cNvPr id="10" name="Rectangle 9"/>
          <p:cNvSpPr/>
          <p:nvPr/>
        </p:nvSpPr>
        <p:spPr>
          <a:xfrm>
            <a:off x="2172818" y="996370"/>
            <a:ext cx="519697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An </a:t>
            </a:r>
            <a:r>
              <a:rPr lang="en-US" sz="1200" dirty="0"/>
              <a:t>IOT system comprises three basic Components</a:t>
            </a:r>
            <a:r>
              <a:rPr lang="en-US" sz="1200" dirty="0" smtClean="0"/>
              <a:t>.</a:t>
            </a:r>
          </a:p>
          <a:p>
            <a:endParaRPr lang="en-US" sz="1200" dirty="0"/>
          </a:p>
          <a:p>
            <a:r>
              <a:rPr lang="en-US" sz="1200" dirty="0" smtClean="0"/>
              <a:t>.   the </a:t>
            </a:r>
            <a:r>
              <a:rPr lang="en-US" sz="1200" dirty="0"/>
              <a:t>things </a:t>
            </a:r>
            <a:r>
              <a:rPr lang="en-US" sz="1200" dirty="0" smtClean="0"/>
              <a:t>–-- sensors, actuators etc.</a:t>
            </a:r>
            <a:endParaRPr lang="en-US" sz="1200" dirty="0"/>
          </a:p>
          <a:p>
            <a:r>
              <a:rPr lang="en-US" sz="1200" dirty="0" smtClean="0"/>
              <a:t>.   the </a:t>
            </a:r>
            <a:r>
              <a:rPr lang="en-US" sz="1200" dirty="0"/>
              <a:t>n</a:t>
            </a:r>
            <a:r>
              <a:rPr lang="en-US" sz="1200" dirty="0" smtClean="0"/>
              <a:t>etwork</a:t>
            </a:r>
            <a:endParaRPr lang="en-US" sz="1200" dirty="0"/>
          </a:p>
          <a:p>
            <a:r>
              <a:rPr lang="en-US" sz="1200" dirty="0" smtClean="0"/>
              <a:t>.   the </a:t>
            </a:r>
            <a:r>
              <a:rPr lang="en-US" sz="1200" dirty="0"/>
              <a:t>p</a:t>
            </a:r>
            <a:r>
              <a:rPr lang="en-US" sz="1200" dirty="0" smtClean="0"/>
              <a:t>latforms, apps </a:t>
            </a:r>
            <a:r>
              <a:rPr lang="en-US" sz="1200" dirty="0"/>
              <a:t>and </a:t>
            </a:r>
            <a:r>
              <a:rPr lang="en-US" sz="1200" dirty="0" smtClean="0"/>
              <a:t>service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98708" y="916731"/>
            <a:ext cx="364619" cy="405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34577" y="4934046"/>
            <a:ext cx="1996068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2018  </a:t>
            </a:r>
            <a:r>
              <a:rPr lang="en-US" altLang="zh-CN" sz="1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72818" y="2183640"/>
            <a:ext cx="4364459" cy="2368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52411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/>
              <a:pPr lvl="0">
                <a:spcBef>
                  <a:spcPts val="0"/>
                </a:spcBef>
                <a:buNone/>
              </a:pPr>
              <a:t>17</a:t>
            </a:fld>
            <a:endParaRPr lang="en" sz="1200" dirty="0"/>
          </a:p>
        </p:txBody>
      </p:sp>
      <p:sp>
        <p:nvSpPr>
          <p:cNvPr id="14" name="Shape 70"/>
          <p:cNvSpPr txBox="1">
            <a:spLocks/>
          </p:cNvSpPr>
          <p:nvPr/>
        </p:nvSpPr>
        <p:spPr>
          <a:xfrm>
            <a:off x="1158226" y="285146"/>
            <a:ext cx="7191600" cy="6248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" sz="2800" b="1" dirty="0" smtClean="0">
                <a:solidFill>
                  <a:srgbClr val="595A5D"/>
                </a:solidFill>
                <a:latin typeface="+mj-lt"/>
              </a:rPr>
              <a:t>Internet of things</a:t>
            </a:r>
            <a:endParaRPr lang="en" sz="2800" b="1" dirty="0">
              <a:solidFill>
                <a:srgbClr val="595A5D"/>
              </a:solidFill>
              <a:latin typeface="+mj-lt"/>
            </a:endParaRPr>
          </a:p>
        </p:txBody>
      </p:sp>
      <p:sp>
        <p:nvSpPr>
          <p:cNvPr id="16" name="Shape 72"/>
          <p:cNvSpPr txBox="1">
            <a:spLocks/>
          </p:cNvSpPr>
          <p:nvPr/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200" smtClean="0"/>
              <a:pPr/>
              <a:t>17</a:t>
            </a:fld>
            <a:endParaRPr lang="en" sz="1200" dirty="0"/>
          </a:p>
        </p:txBody>
      </p:sp>
      <p:sp>
        <p:nvSpPr>
          <p:cNvPr id="10" name="Rectangle 9"/>
          <p:cNvSpPr/>
          <p:nvPr/>
        </p:nvSpPr>
        <p:spPr>
          <a:xfrm>
            <a:off x="2172818" y="828105"/>
            <a:ext cx="51969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The Things – Sensors and </a:t>
            </a:r>
            <a:r>
              <a:rPr lang="en-US" sz="1200" b="1" dirty="0" smtClean="0"/>
              <a:t>Devices</a:t>
            </a:r>
          </a:p>
          <a:p>
            <a:endParaRPr lang="en-US" sz="1200" b="1" dirty="0"/>
          </a:p>
          <a:p>
            <a:r>
              <a:rPr lang="en-US" sz="1200" dirty="0"/>
              <a:t>In contrast to computers and tablets which are the main devices currently connected to the Internet</a:t>
            </a:r>
            <a:r>
              <a:rPr lang="en-US" sz="1200" dirty="0" smtClean="0"/>
              <a:t>.</a:t>
            </a:r>
          </a:p>
          <a:p>
            <a:endParaRPr lang="en-US" sz="1200" dirty="0"/>
          </a:p>
          <a:p>
            <a:r>
              <a:rPr lang="en-US" sz="1200" dirty="0"/>
              <a:t>Internet of things devices will mainly be</a:t>
            </a:r>
            <a:r>
              <a:rPr lang="en-US" sz="1200" dirty="0" smtClean="0"/>
              <a:t>:</a:t>
            </a:r>
          </a:p>
          <a:p>
            <a:endParaRPr lang="en-US" sz="1200" dirty="0"/>
          </a:p>
          <a:p>
            <a:r>
              <a:rPr lang="en-US" sz="1200" dirty="0"/>
              <a:t>Low Power- Power usage and computational Power.</a:t>
            </a:r>
          </a:p>
          <a:p>
            <a:r>
              <a:rPr lang="en-US" sz="1200" dirty="0"/>
              <a:t>Low cost</a:t>
            </a:r>
          </a:p>
          <a:p>
            <a:r>
              <a:rPr lang="en-US" sz="1200" dirty="0" smtClean="0"/>
              <a:t>Wireless</a:t>
            </a:r>
          </a:p>
          <a:p>
            <a:endParaRPr lang="en-US" sz="1200" dirty="0"/>
          </a:p>
          <a:p>
            <a:r>
              <a:rPr lang="en-US" sz="1200" dirty="0"/>
              <a:t>Examples are Simple sensors – temperature, pressure </a:t>
            </a:r>
            <a:r>
              <a:rPr lang="en-US" sz="1200" dirty="0" err="1"/>
              <a:t>etc</a:t>
            </a:r>
            <a:endParaRPr lang="en-US" sz="1200" dirty="0"/>
          </a:p>
          <a:p>
            <a:endParaRPr lang="en-US" sz="1200" dirty="0" smtClean="0"/>
          </a:p>
          <a:p>
            <a:r>
              <a:rPr lang="en-US" sz="1200" dirty="0" smtClean="0"/>
              <a:t>To </a:t>
            </a:r>
            <a:r>
              <a:rPr lang="en-US" sz="1200" dirty="0"/>
              <a:t>turn an everyday object like a house or a car into a smart house or car or a </a:t>
            </a:r>
            <a:r>
              <a:rPr lang="en-US" sz="1200" b="1" dirty="0"/>
              <a:t>“thing”</a:t>
            </a:r>
            <a:r>
              <a:rPr lang="en-US" sz="1200" dirty="0"/>
              <a:t> will require that the object has</a:t>
            </a:r>
            <a:r>
              <a:rPr lang="en-US" sz="1200" dirty="0" smtClean="0"/>
              <a:t>:</a:t>
            </a:r>
          </a:p>
          <a:p>
            <a:endParaRPr lang="en-US" sz="1200" dirty="0"/>
          </a:p>
          <a:p>
            <a:r>
              <a:rPr lang="en-US" sz="1200" dirty="0"/>
              <a:t>A unique address – IPv6 </a:t>
            </a:r>
            <a:r>
              <a:rPr lang="en-US" sz="1200" dirty="0" smtClean="0"/>
              <a:t>address</a:t>
            </a:r>
          </a:p>
          <a:p>
            <a:endParaRPr lang="en-US" sz="1200" dirty="0"/>
          </a:p>
          <a:p>
            <a:r>
              <a:rPr lang="en-US" sz="1200" dirty="0"/>
              <a:t>A way to connect to a network – </a:t>
            </a:r>
            <a:r>
              <a:rPr lang="en-US" sz="1200" dirty="0" smtClean="0"/>
              <a:t>Wireless</a:t>
            </a:r>
          </a:p>
          <a:p>
            <a:endParaRPr lang="en-US" sz="1200" dirty="0"/>
          </a:p>
          <a:p>
            <a:r>
              <a:rPr lang="en-US" sz="1200" dirty="0"/>
              <a:t>sensors </a:t>
            </a:r>
            <a:r>
              <a:rPr lang="en-US" sz="1200" dirty="0" err="1"/>
              <a:t>e.g</a:t>
            </a:r>
            <a:r>
              <a:rPr lang="en-US" sz="1200" dirty="0"/>
              <a:t> </a:t>
            </a:r>
            <a:r>
              <a:rPr lang="en-US" sz="1200" dirty="0" err="1"/>
              <a:t>temperature,light,speed</a:t>
            </a:r>
            <a:r>
              <a:rPr lang="en-US" sz="1200" dirty="0"/>
              <a:t> </a:t>
            </a:r>
            <a:r>
              <a:rPr lang="en-US" sz="1200" dirty="0" err="1"/>
              <a:t>etc</a:t>
            </a:r>
            <a:endParaRPr lang="en-US" sz="1200" dirty="0"/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0565" y="826017"/>
            <a:ext cx="364619" cy="405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34577" y="4934046"/>
            <a:ext cx="1996068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2018  </a:t>
            </a:r>
            <a:r>
              <a:rPr lang="en-US" altLang="zh-CN" sz="1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539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/>
              <a:pPr lvl="0">
                <a:spcBef>
                  <a:spcPts val="0"/>
                </a:spcBef>
                <a:buNone/>
              </a:pPr>
              <a:t>18</a:t>
            </a:fld>
            <a:endParaRPr lang="en" sz="1200" dirty="0"/>
          </a:p>
        </p:txBody>
      </p:sp>
      <p:sp>
        <p:nvSpPr>
          <p:cNvPr id="14" name="Shape 70"/>
          <p:cNvSpPr txBox="1">
            <a:spLocks/>
          </p:cNvSpPr>
          <p:nvPr/>
        </p:nvSpPr>
        <p:spPr>
          <a:xfrm>
            <a:off x="1158226" y="285146"/>
            <a:ext cx="7191600" cy="6248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" sz="2800" b="1" dirty="0" smtClean="0">
                <a:solidFill>
                  <a:srgbClr val="595A5D"/>
                </a:solidFill>
                <a:latin typeface="+mj-lt"/>
              </a:rPr>
              <a:t>Internet of things</a:t>
            </a:r>
            <a:endParaRPr lang="en" sz="2800" b="1" dirty="0">
              <a:solidFill>
                <a:srgbClr val="595A5D"/>
              </a:solidFill>
              <a:latin typeface="+mj-lt"/>
            </a:endParaRPr>
          </a:p>
        </p:txBody>
      </p:sp>
      <p:sp>
        <p:nvSpPr>
          <p:cNvPr id="16" name="Shape 72"/>
          <p:cNvSpPr txBox="1">
            <a:spLocks/>
          </p:cNvSpPr>
          <p:nvPr/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200" smtClean="0"/>
              <a:pPr/>
              <a:t>18</a:t>
            </a:fld>
            <a:endParaRPr lang="en" sz="1200" dirty="0"/>
          </a:p>
        </p:txBody>
      </p:sp>
      <p:sp>
        <p:nvSpPr>
          <p:cNvPr id="10" name="Rectangle 9"/>
          <p:cNvSpPr/>
          <p:nvPr/>
        </p:nvSpPr>
        <p:spPr>
          <a:xfrm>
            <a:off x="2172818" y="828105"/>
            <a:ext cx="550404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IOT Networks</a:t>
            </a:r>
          </a:p>
          <a:p>
            <a:endParaRPr lang="en-US" sz="1200" b="1" dirty="0"/>
          </a:p>
          <a:p>
            <a:r>
              <a:rPr lang="en-US" sz="1200" dirty="0"/>
              <a:t>The Internet of things will utilize the existing networking infrastructure, technologies and protocols currently used in homes/offices and on the Internet, and will introduce many more</a:t>
            </a:r>
            <a:r>
              <a:rPr lang="en-US" sz="1200" dirty="0" smtClean="0"/>
              <a:t>.</a:t>
            </a:r>
          </a:p>
          <a:p>
            <a:endParaRPr lang="en-US" sz="1200" dirty="0"/>
          </a:p>
          <a:p>
            <a:r>
              <a:rPr lang="en-US" sz="1200" dirty="0"/>
              <a:t>Protocols are designed to operate at a particular level in the networking stack. TCP/IP uses a 4 level model and we will discuss IOT networking using this model</a:t>
            </a:r>
            <a:r>
              <a:rPr lang="en-US" sz="1200" dirty="0" smtClean="0"/>
              <a:t>.</a:t>
            </a:r>
          </a:p>
          <a:p>
            <a:endParaRPr lang="en-US" sz="1200" dirty="0"/>
          </a:p>
          <a:p>
            <a:r>
              <a:rPr lang="en-US" sz="1200" dirty="0"/>
              <a:t>However because of the requirement for </a:t>
            </a:r>
            <a:r>
              <a:rPr lang="en-US" sz="1200" b="1" dirty="0"/>
              <a:t>low powered end devices</a:t>
            </a:r>
            <a:r>
              <a:rPr lang="en-US" sz="1200" dirty="0"/>
              <a:t> there will be major developments in the Wireless connectivity protocols</a:t>
            </a:r>
            <a:r>
              <a:rPr lang="en-US" sz="1200" dirty="0" smtClean="0"/>
              <a:t>.</a:t>
            </a:r>
          </a:p>
          <a:p>
            <a:endParaRPr lang="en-US" sz="1200" dirty="0"/>
          </a:p>
          <a:p>
            <a:r>
              <a:rPr lang="en-US" sz="1200" dirty="0">
                <a:hlinkClick r:id="rId3"/>
              </a:rPr>
              <a:t>Wi-Fi</a:t>
            </a:r>
            <a:r>
              <a:rPr lang="en-US" sz="1200" dirty="0"/>
              <a:t> and </a:t>
            </a:r>
            <a:r>
              <a:rPr lang="en-US" sz="1200" dirty="0">
                <a:hlinkClick r:id="rId4"/>
              </a:rPr>
              <a:t>Bluetooth</a:t>
            </a:r>
            <a:r>
              <a:rPr lang="en-US" sz="1200" dirty="0"/>
              <a:t> are being actively developed for low powered applications and there are new connection technologies like LPWAN, </a:t>
            </a:r>
            <a:r>
              <a:rPr lang="en-US" sz="1200" dirty="0" err="1"/>
              <a:t>ZigBee</a:t>
            </a:r>
            <a:r>
              <a:rPr lang="en-US" sz="1200" dirty="0"/>
              <a:t>, 6LoWpan and Thread. 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2422" y="816945"/>
            <a:ext cx="364619" cy="405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34577" y="4934046"/>
            <a:ext cx="1996068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2018  </a:t>
            </a:r>
            <a:r>
              <a:rPr lang="en-US" altLang="zh-CN" sz="1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749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/>
              <a:pPr lvl="0">
                <a:spcBef>
                  <a:spcPts val="0"/>
                </a:spcBef>
                <a:buNone/>
              </a:pPr>
              <a:t>19</a:t>
            </a:fld>
            <a:endParaRPr lang="en" sz="1200" dirty="0"/>
          </a:p>
        </p:txBody>
      </p:sp>
      <p:sp>
        <p:nvSpPr>
          <p:cNvPr id="14" name="Shape 70"/>
          <p:cNvSpPr txBox="1">
            <a:spLocks/>
          </p:cNvSpPr>
          <p:nvPr/>
        </p:nvSpPr>
        <p:spPr>
          <a:xfrm>
            <a:off x="1158226" y="285146"/>
            <a:ext cx="7191600" cy="6248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" sz="2800" b="1" dirty="0" smtClean="0">
                <a:solidFill>
                  <a:srgbClr val="595A5D"/>
                </a:solidFill>
                <a:latin typeface="+mj-lt"/>
              </a:rPr>
              <a:t>Internet of things</a:t>
            </a:r>
            <a:endParaRPr lang="en" sz="2800" b="1" dirty="0">
              <a:solidFill>
                <a:srgbClr val="595A5D"/>
              </a:solidFill>
              <a:latin typeface="+mj-lt"/>
            </a:endParaRPr>
          </a:p>
        </p:txBody>
      </p:sp>
      <p:sp>
        <p:nvSpPr>
          <p:cNvPr id="16" name="Shape 72"/>
          <p:cNvSpPr txBox="1">
            <a:spLocks/>
          </p:cNvSpPr>
          <p:nvPr/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200" smtClean="0"/>
              <a:pPr/>
              <a:t>19</a:t>
            </a:fld>
            <a:endParaRPr lang="en" sz="1200" dirty="0"/>
          </a:p>
        </p:txBody>
      </p:sp>
      <p:sp>
        <p:nvSpPr>
          <p:cNvPr id="10" name="Rectangle 9"/>
          <p:cNvSpPr/>
          <p:nvPr/>
        </p:nvSpPr>
        <p:spPr>
          <a:xfrm>
            <a:off x="2172818" y="828105"/>
            <a:ext cx="5504048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IOT </a:t>
            </a:r>
            <a:r>
              <a:rPr lang="en-US" sz="1200" b="1" dirty="0" smtClean="0"/>
              <a:t>Platforms, Apps </a:t>
            </a:r>
            <a:r>
              <a:rPr lang="en-US" sz="1200" b="1" dirty="0"/>
              <a:t>and Services</a:t>
            </a:r>
          </a:p>
          <a:p>
            <a:endParaRPr lang="en-US" sz="1200" b="1" dirty="0"/>
          </a:p>
          <a:p>
            <a:r>
              <a:rPr lang="en-US" sz="1200" dirty="0"/>
              <a:t>An IOT platform combines several IOT functions in one.</a:t>
            </a:r>
          </a:p>
          <a:p>
            <a:r>
              <a:rPr lang="en-US" sz="1200" dirty="0"/>
              <a:t>It can collect and distribute data, convert data between protocols, store and </a:t>
            </a:r>
            <a:r>
              <a:rPr lang="en-US" sz="1200" dirty="0" err="1" smtClean="0"/>
              <a:t>analyse</a:t>
            </a:r>
            <a:r>
              <a:rPr lang="en-US" sz="1200" dirty="0" smtClean="0"/>
              <a:t> </a:t>
            </a:r>
            <a:r>
              <a:rPr lang="en-US" sz="1200" dirty="0"/>
              <a:t>data</a:t>
            </a:r>
            <a:r>
              <a:rPr lang="en-US" sz="1200" dirty="0" smtClean="0"/>
              <a:t>.</a:t>
            </a:r>
          </a:p>
          <a:p>
            <a:endParaRPr lang="en-US" sz="1200" dirty="0"/>
          </a:p>
          <a:p>
            <a:r>
              <a:rPr lang="en-US" sz="1200" dirty="0"/>
              <a:t>They are available as</a:t>
            </a:r>
            <a:r>
              <a:rPr lang="en-US" sz="1200" b="1" dirty="0"/>
              <a:t> cloud based</a:t>
            </a:r>
            <a:r>
              <a:rPr lang="en-US" sz="1200" dirty="0"/>
              <a:t> and standalone platforms and are available from many companies -large and small</a:t>
            </a:r>
            <a:r>
              <a:rPr lang="en-US" sz="1200" dirty="0" smtClean="0"/>
              <a:t>.</a:t>
            </a:r>
          </a:p>
          <a:p>
            <a:endParaRPr lang="en-US" sz="1200" dirty="0"/>
          </a:p>
          <a:p>
            <a:r>
              <a:rPr lang="en-US" sz="1200" b="1" dirty="0" smtClean="0"/>
              <a:t>Examples</a:t>
            </a:r>
          </a:p>
          <a:p>
            <a:endParaRPr lang="en-US" sz="1200" dirty="0"/>
          </a:p>
          <a:p>
            <a:r>
              <a:rPr lang="en-US" sz="1200" dirty="0"/>
              <a:t>Amazon Web services (AWS</a:t>
            </a:r>
            <a:r>
              <a:rPr lang="en-US" sz="1200" dirty="0" smtClean="0"/>
              <a:t>)</a:t>
            </a:r>
          </a:p>
          <a:p>
            <a:endParaRPr lang="en-US" sz="1200" dirty="0"/>
          </a:p>
          <a:p>
            <a:r>
              <a:rPr lang="en-US" sz="1200" dirty="0"/>
              <a:t>IBM Watson </a:t>
            </a:r>
            <a:r>
              <a:rPr lang="en-US" sz="1200" dirty="0" err="1" smtClean="0"/>
              <a:t>Bluemix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/>
              <a:t>Microsoft </a:t>
            </a:r>
            <a:r>
              <a:rPr lang="en-US" sz="1200" dirty="0" smtClean="0"/>
              <a:t>Azure</a:t>
            </a:r>
          </a:p>
          <a:p>
            <a:endParaRPr lang="en-US" sz="1200" dirty="0"/>
          </a:p>
          <a:p>
            <a:r>
              <a:rPr lang="en-US" sz="1200" dirty="0" err="1"/>
              <a:t>ThingWrox</a:t>
            </a:r>
            <a:endParaRPr lang="en-US" sz="1200" dirty="0"/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80565" y="835088"/>
            <a:ext cx="364619" cy="405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34577" y="4934046"/>
            <a:ext cx="1996068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2018  </a:t>
            </a:r>
            <a:r>
              <a:rPr lang="en-US" altLang="zh-CN" sz="1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34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/>
              <a:pPr lvl="0">
                <a:spcBef>
                  <a:spcPts val="0"/>
                </a:spcBef>
                <a:buNone/>
              </a:pPr>
              <a:t>2</a:t>
            </a:fld>
            <a:endParaRPr lang="en" sz="1200" dirty="0"/>
          </a:p>
        </p:txBody>
      </p:sp>
      <p:sp>
        <p:nvSpPr>
          <p:cNvPr id="14" name="Shape 70"/>
          <p:cNvSpPr txBox="1">
            <a:spLocks/>
          </p:cNvSpPr>
          <p:nvPr/>
        </p:nvSpPr>
        <p:spPr>
          <a:xfrm>
            <a:off x="414235" y="314689"/>
            <a:ext cx="7191600" cy="711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2800" b="1" dirty="0" smtClean="0">
                <a:solidFill>
                  <a:srgbClr val="00A169"/>
                </a:solidFill>
                <a:latin typeface="+mj-lt"/>
              </a:rPr>
              <a:t>Course 1</a:t>
            </a:r>
            <a:r>
              <a:rPr lang="en" sz="2800" b="1" dirty="0" smtClean="0">
                <a:solidFill>
                  <a:srgbClr val="92D050"/>
                </a:solidFill>
                <a:latin typeface="+mj-lt"/>
              </a:rPr>
              <a:t> </a:t>
            </a:r>
            <a:r>
              <a:rPr lang="en" sz="2800" b="1" dirty="0" smtClean="0">
                <a:solidFill>
                  <a:srgbClr val="595A5D"/>
                </a:solidFill>
              </a:rPr>
              <a:t>Summary</a:t>
            </a:r>
            <a:endParaRPr lang="en" sz="2800" b="1" dirty="0">
              <a:solidFill>
                <a:srgbClr val="595A5D"/>
              </a:solidFill>
            </a:endParaRPr>
          </a:p>
          <a:p>
            <a:endParaRPr lang="en" sz="2800" b="1" dirty="0">
              <a:solidFill>
                <a:srgbClr val="595A5D"/>
              </a:solidFill>
              <a:latin typeface="+mj-lt"/>
            </a:endParaRPr>
          </a:p>
        </p:txBody>
      </p:sp>
      <p:sp>
        <p:nvSpPr>
          <p:cNvPr id="16" name="Shape 72"/>
          <p:cNvSpPr txBox="1">
            <a:spLocks/>
          </p:cNvSpPr>
          <p:nvPr/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200" smtClean="0"/>
              <a:pPr/>
              <a:t>2</a:t>
            </a:fld>
            <a:endParaRPr lang="en" sz="1200" dirty="0"/>
          </a:p>
        </p:txBody>
      </p:sp>
      <p:sp>
        <p:nvSpPr>
          <p:cNvPr id="3" name="Rectangle 2"/>
          <p:cNvSpPr/>
          <p:nvPr/>
        </p:nvSpPr>
        <p:spPr>
          <a:xfrm>
            <a:off x="964993" y="1114643"/>
            <a:ext cx="4572000" cy="14496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IE" dirty="0" smtClean="0"/>
              <a:t>Quick review of </a:t>
            </a:r>
            <a:r>
              <a:rPr lang="en-IE" dirty="0"/>
              <a:t>the </a:t>
            </a:r>
            <a:r>
              <a:rPr lang="en-IE" dirty="0" smtClean="0"/>
              <a:t>Python </a:t>
            </a:r>
            <a:r>
              <a:rPr lang="en-IE" dirty="0"/>
              <a:t>programming</a:t>
            </a:r>
          </a:p>
          <a:p>
            <a:pPr>
              <a:lnSpc>
                <a:spcPct val="80000"/>
              </a:lnSpc>
            </a:pPr>
            <a:endParaRPr lang="en-IE" dirty="0"/>
          </a:p>
          <a:p>
            <a:pPr>
              <a:lnSpc>
                <a:spcPct val="80000"/>
              </a:lnSpc>
            </a:pPr>
            <a:r>
              <a:rPr lang="en-US" altLang="zh-CN" dirty="0" smtClean="0"/>
              <a:t>Introduction of</a:t>
            </a:r>
            <a:r>
              <a:rPr lang="en-IE" dirty="0" smtClean="0"/>
              <a:t> Internet of thing</a:t>
            </a:r>
            <a:endParaRPr lang="en-IE" dirty="0"/>
          </a:p>
          <a:p>
            <a:pPr>
              <a:lnSpc>
                <a:spcPct val="80000"/>
              </a:lnSpc>
            </a:pPr>
            <a:endParaRPr lang="en-IE" dirty="0"/>
          </a:p>
          <a:p>
            <a:pPr>
              <a:lnSpc>
                <a:spcPct val="80000"/>
              </a:lnSpc>
            </a:pPr>
            <a:endParaRPr lang="en-IE" dirty="0"/>
          </a:p>
          <a:p>
            <a:pPr>
              <a:lnSpc>
                <a:spcPct val="80000"/>
              </a:lnSpc>
            </a:pPr>
            <a:endParaRPr lang="en-IE" dirty="0"/>
          </a:p>
          <a:p>
            <a:pPr>
              <a:lnSpc>
                <a:spcPct val="150000"/>
              </a:lnSpc>
            </a:pPr>
            <a:endParaRPr lang="en-US" dirty="0">
              <a:solidFill>
                <a:srgbClr val="595A5D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4609" y="1059473"/>
            <a:ext cx="364619" cy="405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34577" y="4934046"/>
            <a:ext cx="1996068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2018  </a:t>
            </a:r>
            <a:r>
              <a:rPr lang="en-US" altLang="zh-CN" sz="1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33148" y="4210334"/>
            <a:ext cx="4572000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endParaRPr lang="en-IE" dirty="0"/>
          </a:p>
          <a:p>
            <a:pPr>
              <a:lnSpc>
                <a:spcPct val="80000"/>
              </a:lnSpc>
            </a:pPr>
            <a:endParaRPr lang="en-IE" dirty="0"/>
          </a:p>
          <a:p>
            <a:pPr>
              <a:lnSpc>
                <a:spcPct val="80000"/>
              </a:lnSpc>
            </a:pPr>
            <a:endParaRPr lang="en-IE" dirty="0"/>
          </a:p>
          <a:p>
            <a:pPr>
              <a:lnSpc>
                <a:spcPct val="150000"/>
              </a:lnSpc>
            </a:pPr>
            <a:endParaRPr lang="en-US" dirty="0">
              <a:solidFill>
                <a:srgbClr val="595A5D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2639" y="4142095"/>
            <a:ext cx="3691719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 smtClean="0"/>
              <a:t>Interactive Python IDE with Visual Debugger</a:t>
            </a:r>
          </a:p>
          <a:p>
            <a:pPr>
              <a:lnSpc>
                <a:spcPct val="150000"/>
              </a:lnSpc>
            </a:pPr>
            <a:r>
              <a:rPr lang="en-US" sz="1200" i="1" dirty="0" smtClean="0"/>
              <a:t>http://www.codeskulptor.org/viz/index.html</a:t>
            </a:r>
            <a:endParaRPr lang="en-US" sz="1200" i="1" dirty="0"/>
          </a:p>
        </p:txBody>
      </p:sp>
      <p:pic>
        <p:nvPicPr>
          <p:cNvPr id="11" name="Picture 10" descr="piot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454" y="1806124"/>
            <a:ext cx="58007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8268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0"/>
          <p:cNvSpPr txBox="1">
            <a:spLocks/>
          </p:cNvSpPr>
          <p:nvPr/>
        </p:nvSpPr>
        <p:spPr>
          <a:xfrm>
            <a:off x="427077" y="3890964"/>
            <a:ext cx="7191600" cy="6305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b="1" dirty="0" smtClean="0">
                <a:solidFill>
                  <a:srgbClr val="595A5D"/>
                </a:solidFill>
                <a:latin typeface="+mj-lt"/>
              </a:rPr>
              <a:t>Congratulations </a:t>
            </a:r>
            <a:r>
              <a:rPr lang="en-US" sz="2800" b="1" dirty="0">
                <a:solidFill>
                  <a:srgbClr val="595A5D"/>
                </a:solidFill>
                <a:latin typeface="+mj-lt"/>
              </a:rPr>
              <a:t>O</a:t>
            </a:r>
            <a:r>
              <a:rPr lang="en-US" sz="2800" b="1" dirty="0" smtClean="0">
                <a:solidFill>
                  <a:srgbClr val="595A5D"/>
                </a:solidFill>
                <a:latin typeface="+mj-lt"/>
              </a:rPr>
              <a:t>n Finishing </a:t>
            </a:r>
            <a:endParaRPr lang="en" sz="2800" b="1" dirty="0">
              <a:solidFill>
                <a:srgbClr val="595A5D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4777" y="4573789"/>
            <a:ext cx="1653988" cy="2862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430" y="-923254"/>
            <a:ext cx="8659906" cy="40669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34577" y="4934046"/>
            <a:ext cx="1996068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2018  </a:t>
            </a:r>
            <a:r>
              <a:rPr lang="en-US" altLang="zh-CN" sz="1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82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/>
              <a:pPr lvl="0">
                <a:spcBef>
                  <a:spcPts val="0"/>
                </a:spcBef>
                <a:buNone/>
              </a:pPr>
              <a:t>3</a:t>
            </a:fld>
            <a:endParaRPr lang="en" sz="1200" dirty="0"/>
          </a:p>
        </p:txBody>
      </p:sp>
      <p:sp>
        <p:nvSpPr>
          <p:cNvPr id="14" name="Shape 70"/>
          <p:cNvSpPr txBox="1">
            <a:spLocks/>
          </p:cNvSpPr>
          <p:nvPr/>
        </p:nvSpPr>
        <p:spPr>
          <a:xfrm>
            <a:off x="414235" y="314689"/>
            <a:ext cx="7191600" cy="711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2800" b="1" dirty="0" smtClean="0">
                <a:solidFill>
                  <a:srgbClr val="92D050"/>
                </a:solidFill>
                <a:latin typeface="+mj-lt"/>
              </a:rPr>
              <a:t> Quick review </a:t>
            </a:r>
            <a:r>
              <a:rPr lang="en" sz="2800" b="1" dirty="0" smtClean="0">
                <a:solidFill>
                  <a:srgbClr val="595A5D"/>
                </a:solidFill>
              </a:rPr>
              <a:t>of Python Programming</a:t>
            </a:r>
            <a:endParaRPr lang="en" sz="2800" b="1" dirty="0">
              <a:solidFill>
                <a:srgbClr val="595A5D"/>
              </a:solidFill>
            </a:endParaRPr>
          </a:p>
          <a:p>
            <a:endParaRPr lang="en" sz="2800" b="1" dirty="0">
              <a:solidFill>
                <a:srgbClr val="595A5D"/>
              </a:solidFill>
              <a:latin typeface="+mj-lt"/>
            </a:endParaRPr>
          </a:p>
        </p:txBody>
      </p:sp>
      <p:sp>
        <p:nvSpPr>
          <p:cNvPr id="16" name="Shape 72"/>
          <p:cNvSpPr txBox="1">
            <a:spLocks/>
          </p:cNvSpPr>
          <p:nvPr/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z="1200" smtClean="0"/>
              <a:pPr/>
              <a:t>3</a:t>
            </a:fld>
            <a:endParaRPr lang="en" sz="1200" dirty="0"/>
          </a:p>
        </p:txBody>
      </p:sp>
      <p:sp>
        <p:nvSpPr>
          <p:cNvPr id="3" name="Rectangle 2"/>
          <p:cNvSpPr/>
          <p:nvPr/>
        </p:nvSpPr>
        <p:spPr>
          <a:xfrm>
            <a:off x="910402" y="1883391"/>
            <a:ext cx="4016440" cy="3237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1200" dirty="0" smtClean="0"/>
              <a:t>Python </a:t>
            </a:r>
            <a:r>
              <a:rPr lang="en-US" sz="1200" dirty="0"/>
              <a:t>is </a:t>
            </a:r>
            <a:r>
              <a:rPr lang="en-US" sz="1200" dirty="0" smtClean="0"/>
              <a:t>an </a:t>
            </a:r>
            <a:r>
              <a:rPr lang="en-US" sz="1200" dirty="0"/>
              <a:t>interpreted</a:t>
            </a:r>
            <a:r>
              <a:rPr lang="en-US" sz="1200" dirty="0" smtClean="0"/>
              <a:t> language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endParaRPr lang="en-US" sz="12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200" dirty="0"/>
              <a:t>  . Python is easy to </a:t>
            </a:r>
            <a:r>
              <a:rPr lang="en-US" sz="1200" dirty="0" smtClean="0"/>
              <a:t>learn</a:t>
            </a:r>
            <a:endParaRPr lang="en-US" sz="12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200" dirty="0"/>
              <a:t>  . Python is broadly used and supported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200" dirty="0"/>
              <a:t>  . Python is not a “toy” </a:t>
            </a:r>
            <a:r>
              <a:rPr lang="en-US" sz="1200" dirty="0" smtClean="0"/>
              <a:t>language</a:t>
            </a:r>
            <a:endParaRPr lang="en-US" sz="12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200" dirty="0"/>
              <a:t>  </a:t>
            </a:r>
            <a:r>
              <a:rPr lang="en-US" sz="1200" dirty="0" smtClean="0"/>
              <a:t>. </a:t>
            </a:r>
            <a:r>
              <a:rPr lang="en-US" sz="1200" dirty="0"/>
              <a:t>Python is used for general application </a:t>
            </a:r>
            <a:r>
              <a:rPr lang="en-US" sz="1200" dirty="0" smtClean="0"/>
              <a:t>programming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200" dirty="0"/>
              <a:t> </a:t>
            </a:r>
            <a:r>
              <a:rPr lang="en-US" sz="1200" dirty="0" smtClean="0"/>
              <a:t> . </a:t>
            </a:r>
            <a:r>
              <a:rPr lang="en-US" sz="1200" dirty="0"/>
              <a:t>Python is used for data science and machine </a:t>
            </a:r>
            <a:r>
              <a:rPr lang="en-US" sz="1200" dirty="0" smtClean="0"/>
              <a:t>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200" dirty="0"/>
              <a:t> </a:t>
            </a:r>
            <a:r>
              <a:rPr lang="en-US" sz="1200" dirty="0" smtClean="0"/>
              <a:t> . </a:t>
            </a:r>
            <a:r>
              <a:rPr lang="en-US" sz="1200" dirty="0"/>
              <a:t>Python is used for web services and </a:t>
            </a:r>
            <a:r>
              <a:rPr lang="en-US" sz="1200" dirty="0" err="1"/>
              <a:t>RESTful</a:t>
            </a:r>
            <a:r>
              <a:rPr lang="en-US" sz="1200" dirty="0"/>
              <a:t> </a:t>
            </a:r>
            <a:r>
              <a:rPr lang="en-US" sz="1200" dirty="0" smtClean="0"/>
              <a:t>APIs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dirty="0"/>
              <a:t> </a:t>
            </a:r>
            <a:r>
              <a:rPr lang="en-US" dirty="0" smtClean="0"/>
              <a:t> </a:t>
            </a:r>
            <a:endParaRPr lang="en-IE" dirty="0"/>
          </a:p>
          <a:p>
            <a:pPr>
              <a:lnSpc>
                <a:spcPct val="150000"/>
              </a:lnSpc>
            </a:pPr>
            <a:endParaRPr lang="en-US" dirty="0">
              <a:solidFill>
                <a:srgbClr val="595A5D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4609" y="1059473"/>
            <a:ext cx="364619" cy="405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96444" y="1094528"/>
            <a:ext cx="6002499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1200" dirty="0"/>
              <a:t>Python is a modern, easy-to-learn, object-oriented programming </a:t>
            </a:r>
            <a:r>
              <a:rPr lang="en-US" sz="1200" dirty="0" smtClean="0"/>
              <a:t>language, </a:t>
            </a:r>
            <a:r>
              <a:rPr lang="en-US" sz="1200" dirty="0"/>
              <a:t>it can be used to make all sorts of </a:t>
            </a:r>
            <a:r>
              <a:rPr lang="en-US" sz="1200" dirty="0" smtClean="0"/>
              <a:t>projects, include game, web design, app, etc. 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3434577" y="4934046"/>
            <a:ext cx="1996068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2018  </a:t>
            </a:r>
            <a:r>
              <a:rPr lang="en-US" altLang="zh-CN" sz="1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860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0"/>
          <p:cNvSpPr txBox="1">
            <a:spLocks/>
          </p:cNvSpPr>
          <p:nvPr/>
        </p:nvSpPr>
        <p:spPr>
          <a:xfrm>
            <a:off x="414235" y="256965"/>
            <a:ext cx="7191600" cy="19251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b="1" dirty="0" smtClean="0">
                <a:solidFill>
                  <a:srgbClr val="595A5D"/>
                </a:solidFill>
                <a:latin typeface="+mj-lt"/>
              </a:rPr>
              <a:t>Python </a:t>
            </a:r>
          </a:p>
          <a:p>
            <a:r>
              <a:rPr lang="en-US" sz="2800" b="1" dirty="0" smtClean="0">
                <a:solidFill>
                  <a:srgbClr val="595A5D"/>
                </a:solidFill>
                <a:latin typeface="+mj-lt"/>
              </a:rPr>
              <a:t>Data types</a:t>
            </a:r>
            <a:endParaRPr lang="en" sz="2800" b="1" dirty="0">
              <a:solidFill>
                <a:srgbClr val="595A5D"/>
              </a:solidFill>
              <a:latin typeface="+mj-lt"/>
            </a:endParaRPr>
          </a:p>
          <a:p>
            <a:r>
              <a:rPr lang="en" sz="2800" b="1" dirty="0" smtClean="0">
                <a:solidFill>
                  <a:srgbClr val="595A5D"/>
                </a:solidFill>
                <a:latin typeface="+mj-lt"/>
              </a:rPr>
              <a:t>String</a:t>
            </a:r>
            <a:endParaRPr lang="en-US" sz="2800" b="1" dirty="0" smtClean="0">
              <a:solidFill>
                <a:srgbClr val="595A5D"/>
              </a:solidFill>
              <a:latin typeface="+mj-lt"/>
            </a:endParaRPr>
          </a:p>
        </p:txBody>
      </p:sp>
      <p:sp>
        <p:nvSpPr>
          <p:cNvPr id="6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/>
              <a:pPr lvl="0">
                <a:spcBef>
                  <a:spcPts val="0"/>
                </a:spcBef>
                <a:buNone/>
              </a:pPr>
              <a:t>4</a:t>
            </a:fld>
            <a:endParaRPr lang="en" sz="1200" dirty="0"/>
          </a:p>
        </p:txBody>
      </p:sp>
      <p:sp>
        <p:nvSpPr>
          <p:cNvPr id="8" name="Rectangle 7"/>
          <p:cNvSpPr/>
          <p:nvPr/>
        </p:nvSpPr>
        <p:spPr>
          <a:xfrm>
            <a:off x="3953436" y="767974"/>
            <a:ext cx="5190564" cy="3242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screen shot of the TPL app">
            <a:extLst>
              <a:ext uri="{FF2B5EF4-FFF2-40B4-BE49-F238E27FC236}">
                <a16:creationId xmlns:a16="http://schemas.microsoft.com/office/drawing/2014/main" xmlns="" id="{C2CA6901-2A5E-4499-8EE0-6A42063E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48143" y="767974"/>
            <a:ext cx="5195857" cy="298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4777" y="4573789"/>
            <a:ext cx="1653988" cy="286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8842" y="464061"/>
            <a:ext cx="7446254" cy="42528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66687" y="703942"/>
            <a:ext cx="5190564" cy="3242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34577" y="4934046"/>
            <a:ext cx="1996068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2018  </a:t>
            </a:r>
            <a:r>
              <a:rPr lang="en-US" altLang="zh-CN" sz="1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35271" y="859809"/>
            <a:ext cx="482448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sz="1200" dirty="0"/>
              <a:t>s = "foo bar" </a:t>
            </a:r>
            <a:endParaRPr lang="en-US" sz="1200" dirty="0" smtClean="0"/>
          </a:p>
          <a:p>
            <a:r>
              <a:rPr lang="en-US" sz="1200" dirty="0" smtClean="0"/>
              <a:t>s </a:t>
            </a:r>
            <a:r>
              <a:rPr lang="en-US" sz="1200" dirty="0"/>
              <a:t>= 'foo bar' </a:t>
            </a:r>
            <a:endParaRPr lang="en-US" sz="1200" dirty="0" smtClean="0"/>
          </a:p>
          <a:p>
            <a:r>
              <a:rPr lang="en-US" sz="1200" dirty="0" smtClean="0"/>
              <a:t>s </a:t>
            </a:r>
            <a:r>
              <a:rPr lang="en-US" sz="1200" dirty="0"/>
              <a:t>= </a:t>
            </a:r>
            <a:r>
              <a:rPr lang="en-US" sz="1200" dirty="0" err="1"/>
              <a:t>r"c</a:t>
            </a:r>
            <a:r>
              <a:rPr lang="en-US" sz="1200" dirty="0"/>
              <a:t>:\</a:t>
            </a:r>
            <a:r>
              <a:rPr lang="en-US" sz="1200" dirty="0" err="1"/>
              <a:t>dir</a:t>
            </a:r>
            <a:r>
              <a:rPr lang="en-US" sz="1200" dirty="0"/>
              <a:t>\new" </a:t>
            </a:r>
            <a:r>
              <a:rPr lang="en-US" sz="1200" i="1" dirty="0"/>
              <a:t># raw (== 'c:\\</a:t>
            </a:r>
            <a:r>
              <a:rPr lang="en-US" sz="1200" i="1" dirty="0" err="1"/>
              <a:t>dir</a:t>
            </a:r>
            <a:r>
              <a:rPr lang="en-US" sz="1200" i="1" dirty="0"/>
              <a:t>\\new')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smtClean="0"/>
              <a:t>s </a:t>
            </a:r>
            <a:r>
              <a:rPr lang="en-US" sz="1200" dirty="0"/>
              <a:t>= """Hello </a:t>
            </a:r>
            <a:endParaRPr lang="en-US" sz="1200" dirty="0" smtClean="0"/>
          </a:p>
          <a:p>
            <a:r>
              <a:rPr lang="en-US" sz="1200" dirty="0"/>
              <a:t>	</a:t>
            </a:r>
            <a:r>
              <a:rPr lang="en-US" sz="1200" dirty="0" smtClean="0"/>
              <a:t>world</a:t>
            </a:r>
            <a:r>
              <a:rPr lang="en-US" sz="1200" dirty="0"/>
              <a:t>""" </a:t>
            </a:r>
            <a:endParaRPr lang="en-US" sz="1200" dirty="0" smtClean="0"/>
          </a:p>
          <a:p>
            <a:r>
              <a:rPr lang="en-US" sz="1200" dirty="0" err="1" smtClean="0"/>
              <a:t>s.join</a:t>
            </a:r>
            <a:r>
              <a:rPr lang="en-US" sz="1200" dirty="0"/>
              <a:t>(" </a:t>
            </a:r>
            <a:r>
              <a:rPr lang="en-US" sz="1200" dirty="0" err="1"/>
              <a:t>baz</a:t>
            </a:r>
            <a:r>
              <a:rPr lang="en-US" sz="1200" dirty="0"/>
              <a:t>") </a:t>
            </a:r>
            <a:endParaRPr lang="en-US" sz="1200" dirty="0" smtClean="0"/>
          </a:p>
          <a:p>
            <a:r>
              <a:rPr lang="en-US" sz="1200" dirty="0" smtClean="0"/>
              <a:t>n </a:t>
            </a:r>
            <a:r>
              <a:rPr lang="en-US" sz="1200" dirty="0"/>
              <a:t>= </a:t>
            </a:r>
            <a:r>
              <a:rPr lang="en-US" sz="1200" dirty="0" err="1"/>
              <a:t>len</a:t>
            </a:r>
            <a:r>
              <a:rPr lang="en-US" sz="1200" dirty="0"/>
              <a:t>(s) </a:t>
            </a:r>
            <a:endParaRPr lang="en-US" sz="1200" dirty="0" smtClean="0"/>
          </a:p>
          <a:p>
            <a:r>
              <a:rPr lang="en-US" sz="1200" dirty="0" smtClean="0"/>
              <a:t>"</a:t>
            </a:r>
            <a:r>
              <a:rPr lang="en-US" sz="1200" dirty="0" err="1"/>
              <a:t>Ala</a:t>
            </a:r>
            <a:r>
              <a:rPr lang="en-US" sz="1200" dirty="0"/>
              <a:t> ma {} </a:t>
            </a:r>
            <a:r>
              <a:rPr lang="en-US" sz="1200" dirty="0" err="1"/>
              <a:t>psy</a:t>
            </a:r>
            <a:r>
              <a:rPr lang="en-US" sz="1200" dirty="0"/>
              <a:t> i {} </a:t>
            </a:r>
            <a:r>
              <a:rPr lang="en-US" sz="1200" dirty="0" err="1"/>
              <a:t>koty</a:t>
            </a:r>
            <a:r>
              <a:rPr lang="en-US" sz="1200" dirty="0"/>
              <a:t>".format(2,3) </a:t>
            </a:r>
            <a:endParaRPr lang="en-US" sz="1200" dirty="0" smtClean="0"/>
          </a:p>
          <a:p>
            <a:r>
              <a:rPr lang="en-US" sz="1200" dirty="0" smtClean="0"/>
              <a:t>"</a:t>
            </a:r>
            <a:r>
              <a:rPr lang="en-US" sz="1200" dirty="0"/>
              <a:t>Square root of 2 is equal </a:t>
            </a:r>
            <a:r>
              <a:rPr lang="en-US" sz="1200" dirty="0" smtClean="0"/>
              <a:t>to {:.</a:t>
            </a:r>
            <a:r>
              <a:rPr lang="en-US" sz="1200" dirty="0"/>
              <a:t>2f}".format(</a:t>
            </a:r>
            <a:r>
              <a:rPr lang="en-US" sz="1200" dirty="0" err="1"/>
              <a:t>math.sqrt</a:t>
            </a:r>
            <a:r>
              <a:rPr lang="en-US" sz="1200" dirty="0"/>
              <a:t>(2))</a:t>
            </a:r>
            <a:endParaRPr lang="en-US" sz="1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48210" y="709682"/>
            <a:ext cx="5195790" cy="326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7804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0"/>
          <p:cNvSpPr txBox="1">
            <a:spLocks/>
          </p:cNvSpPr>
          <p:nvPr/>
        </p:nvSpPr>
        <p:spPr>
          <a:xfrm>
            <a:off x="414235" y="256965"/>
            <a:ext cx="7191600" cy="19251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b="1" dirty="0">
                <a:solidFill>
                  <a:srgbClr val="595A5D"/>
                </a:solidFill>
              </a:rPr>
              <a:t>Python </a:t>
            </a:r>
          </a:p>
          <a:p>
            <a:r>
              <a:rPr lang="en-US" sz="2800" b="1" dirty="0">
                <a:solidFill>
                  <a:srgbClr val="595A5D"/>
                </a:solidFill>
              </a:rPr>
              <a:t>Data </a:t>
            </a:r>
            <a:r>
              <a:rPr lang="en-US" sz="2800" b="1" dirty="0" smtClean="0">
                <a:solidFill>
                  <a:srgbClr val="595A5D"/>
                </a:solidFill>
              </a:rPr>
              <a:t>types</a:t>
            </a:r>
          </a:p>
          <a:p>
            <a:r>
              <a:rPr lang="en-US" sz="2800" b="1" dirty="0" smtClean="0">
                <a:solidFill>
                  <a:srgbClr val="595A5D"/>
                </a:solidFill>
              </a:rPr>
              <a:t>Lists</a:t>
            </a:r>
            <a:endParaRPr lang="en" sz="2800" b="1" dirty="0">
              <a:solidFill>
                <a:srgbClr val="595A5D"/>
              </a:solidFill>
            </a:endParaRPr>
          </a:p>
          <a:p>
            <a:endParaRPr lang="en" sz="2800" b="1" dirty="0" smtClean="0">
              <a:solidFill>
                <a:srgbClr val="595A5D"/>
              </a:solidFill>
              <a:latin typeface="+mj-lt"/>
            </a:endParaRPr>
          </a:p>
        </p:txBody>
      </p:sp>
      <p:sp>
        <p:nvSpPr>
          <p:cNvPr id="6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/>
              <a:pPr lvl="0">
                <a:spcBef>
                  <a:spcPts val="0"/>
                </a:spcBef>
                <a:buNone/>
              </a:pPr>
              <a:t>5</a:t>
            </a:fld>
            <a:endParaRPr lang="en" sz="1200" dirty="0"/>
          </a:p>
        </p:txBody>
      </p:sp>
      <p:sp>
        <p:nvSpPr>
          <p:cNvPr id="8" name="Rectangle 7"/>
          <p:cNvSpPr/>
          <p:nvPr/>
        </p:nvSpPr>
        <p:spPr>
          <a:xfrm>
            <a:off x="3953436" y="767974"/>
            <a:ext cx="5190564" cy="3242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screen shot of the TPL app">
            <a:extLst>
              <a:ext uri="{FF2B5EF4-FFF2-40B4-BE49-F238E27FC236}">
                <a16:creationId xmlns:a16="http://schemas.microsoft.com/office/drawing/2014/main" xmlns="" id="{C2CA6901-2A5E-4499-8EE0-6A42063E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48143" y="767974"/>
            <a:ext cx="5195857" cy="298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4777" y="4573789"/>
            <a:ext cx="1653988" cy="286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8842" y="464061"/>
            <a:ext cx="7446254" cy="42528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66687" y="703942"/>
            <a:ext cx="5190564" cy="3242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65586" y="4989612"/>
            <a:ext cx="1996068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2018  </a:t>
            </a:r>
            <a:r>
              <a:rPr lang="en-US" altLang="zh-CN" sz="1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36476" y="774798"/>
            <a:ext cx="482448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 </a:t>
            </a:r>
            <a:r>
              <a:rPr lang="en-US" sz="1200" dirty="0"/>
              <a:t>= [1, 2, 3, 4, 5</a:t>
            </a:r>
            <a:r>
              <a:rPr lang="en-US" sz="1200" dirty="0" smtClean="0"/>
              <a:t>]</a:t>
            </a:r>
          </a:p>
          <a:p>
            <a:r>
              <a:rPr lang="en-US" sz="1200" dirty="0"/>
              <a:t>L[0] </a:t>
            </a:r>
            <a:r>
              <a:rPr lang="en-US" sz="1200" i="1" dirty="0"/>
              <a:t># single position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smtClean="0"/>
              <a:t>L[0:3</a:t>
            </a:r>
            <a:r>
              <a:rPr lang="en-US" sz="1200" dirty="0"/>
              <a:t>] </a:t>
            </a:r>
            <a:r>
              <a:rPr lang="en-US" sz="1200" i="1" dirty="0"/>
              <a:t># the first three elements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smtClean="0"/>
              <a:t>L</a:t>
            </a:r>
            <a:r>
              <a:rPr lang="en-US" sz="1200" dirty="0"/>
              <a:t>[-2:] </a:t>
            </a:r>
            <a:r>
              <a:rPr lang="en-US" sz="1200" i="1" dirty="0"/>
              <a:t># the last two elements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smtClean="0"/>
              <a:t>L[1:4</a:t>
            </a:r>
            <a:r>
              <a:rPr lang="en-US" sz="1200" dirty="0"/>
              <a:t>] = [7,8] </a:t>
            </a:r>
            <a:r>
              <a:rPr lang="en-US" sz="1200" i="1" dirty="0"/>
              <a:t># substitute</a:t>
            </a:r>
            <a:r>
              <a:rPr lang="en-US" sz="1200" dirty="0"/>
              <a:t> 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b="1" dirty="0" smtClean="0"/>
              <a:t>del</a:t>
            </a:r>
            <a:r>
              <a:rPr lang="en-US" sz="1200" dirty="0" smtClean="0"/>
              <a:t> </a:t>
            </a:r>
            <a:r>
              <a:rPr lang="en-US" sz="1200" dirty="0"/>
              <a:t>L[2] </a:t>
            </a:r>
            <a:r>
              <a:rPr lang="en-US" sz="1200" i="1" dirty="0"/>
              <a:t># remove elements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err="1" smtClean="0"/>
              <a:t>L.append</a:t>
            </a:r>
            <a:r>
              <a:rPr lang="en-US" sz="1200" dirty="0" smtClean="0"/>
              <a:t>(x</a:t>
            </a:r>
            <a:r>
              <a:rPr lang="en-US" sz="1200" dirty="0"/>
              <a:t>) </a:t>
            </a:r>
            <a:r>
              <a:rPr lang="en-US" sz="1200" i="1" dirty="0"/>
              <a:t># x is a value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err="1" smtClean="0"/>
              <a:t>L.remove</a:t>
            </a:r>
            <a:r>
              <a:rPr lang="en-US" sz="1200" dirty="0" smtClean="0"/>
              <a:t>(x)</a:t>
            </a:r>
          </a:p>
          <a:p>
            <a:r>
              <a:rPr lang="en-US" sz="1200" dirty="0" err="1"/>
              <a:t>L.extend</a:t>
            </a:r>
            <a:r>
              <a:rPr lang="en-US" sz="1200" dirty="0"/>
              <a:t>(L2) </a:t>
            </a:r>
            <a:r>
              <a:rPr lang="en-US" sz="1200" i="1" dirty="0"/>
              <a:t># or: L3 = L + L2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err="1" smtClean="0"/>
              <a:t>L.pop</a:t>
            </a:r>
            <a:r>
              <a:rPr lang="en-US" sz="1200" dirty="0"/>
              <a:t>() </a:t>
            </a:r>
            <a:r>
              <a:rPr lang="en-US" sz="1200" i="1" dirty="0"/>
              <a:t># simple stack (with append)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err="1" smtClean="0"/>
              <a:t>L.sort</a:t>
            </a:r>
            <a:r>
              <a:rPr lang="en-US" sz="1200" dirty="0"/>
              <a:t>() 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x </a:t>
            </a:r>
            <a:r>
              <a:rPr lang="en-US" sz="1200" b="1" dirty="0"/>
              <a:t>in</a:t>
            </a:r>
            <a:r>
              <a:rPr lang="en-US" sz="1200" dirty="0"/>
              <a:t> L </a:t>
            </a:r>
            <a:r>
              <a:rPr lang="en-US" sz="1200" i="1" dirty="0"/>
              <a:t># does L contain x?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err="1" smtClean="0"/>
              <a:t>L.index</a:t>
            </a:r>
            <a:r>
              <a:rPr lang="en-US" sz="1200" dirty="0" smtClean="0"/>
              <a:t>(x</a:t>
            </a:r>
            <a:r>
              <a:rPr lang="en-US" sz="1200" dirty="0"/>
              <a:t>) </a:t>
            </a:r>
            <a:r>
              <a:rPr lang="en-US" sz="1200" i="1" dirty="0"/>
              <a:t># index of the first occurrence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smtClean="0"/>
              <a:t>[</a:t>
            </a:r>
            <a:r>
              <a:rPr lang="en-US" sz="1200" dirty="0"/>
              <a:t>x*2 </a:t>
            </a:r>
            <a:r>
              <a:rPr lang="en-US" sz="1200" b="1" dirty="0"/>
              <a:t>for</a:t>
            </a:r>
            <a:r>
              <a:rPr lang="en-US" sz="1200" dirty="0"/>
              <a:t> x </a:t>
            </a:r>
            <a:r>
              <a:rPr lang="en-US" sz="1200" b="1" dirty="0"/>
              <a:t>in</a:t>
            </a:r>
            <a:r>
              <a:rPr lang="en-US" sz="1200" dirty="0"/>
              <a:t> L </a:t>
            </a:r>
            <a:r>
              <a:rPr lang="en-US" sz="1200" b="1" dirty="0"/>
              <a:t>if</a:t>
            </a:r>
            <a:r>
              <a:rPr lang="en-US" sz="1200" dirty="0"/>
              <a:t> x&gt;2] </a:t>
            </a:r>
            <a:r>
              <a:rPr lang="en-US" sz="1200" i="1" dirty="0"/>
              <a:t># list </a:t>
            </a:r>
            <a:r>
              <a:rPr lang="en-US" sz="1200" i="1" dirty="0" smtClean="0"/>
              <a:t>comprehension</a:t>
            </a:r>
            <a:r>
              <a:rPr lang="en-US" i="1" dirty="0"/>
              <a:t>s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57851" y="691053"/>
            <a:ext cx="5186149" cy="3246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82510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0"/>
          <p:cNvSpPr txBox="1">
            <a:spLocks/>
          </p:cNvSpPr>
          <p:nvPr/>
        </p:nvSpPr>
        <p:spPr>
          <a:xfrm>
            <a:off x="414235" y="256965"/>
            <a:ext cx="7191600" cy="19251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b="1" dirty="0">
                <a:solidFill>
                  <a:srgbClr val="595A5D"/>
                </a:solidFill>
              </a:rPr>
              <a:t>Python </a:t>
            </a:r>
          </a:p>
          <a:p>
            <a:r>
              <a:rPr lang="en-US" sz="2800" b="1" dirty="0">
                <a:solidFill>
                  <a:srgbClr val="595A5D"/>
                </a:solidFill>
              </a:rPr>
              <a:t>Data </a:t>
            </a:r>
            <a:r>
              <a:rPr lang="en-US" sz="2800" b="1" dirty="0" smtClean="0">
                <a:solidFill>
                  <a:srgbClr val="595A5D"/>
                </a:solidFill>
              </a:rPr>
              <a:t>types</a:t>
            </a:r>
          </a:p>
          <a:p>
            <a:r>
              <a:rPr lang="en-US" sz="2800" b="1" dirty="0" smtClean="0">
                <a:solidFill>
                  <a:srgbClr val="595A5D"/>
                </a:solidFill>
              </a:rPr>
              <a:t>Tuples</a:t>
            </a:r>
            <a:endParaRPr lang="en" sz="2800" b="1" dirty="0">
              <a:solidFill>
                <a:srgbClr val="595A5D"/>
              </a:solidFill>
            </a:endParaRPr>
          </a:p>
          <a:p>
            <a:endParaRPr lang="en" sz="2800" b="1" dirty="0" smtClean="0">
              <a:solidFill>
                <a:srgbClr val="595A5D"/>
              </a:solidFill>
              <a:latin typeface="+mj-lt"/>
            </a:endParaRPr>
          </a:p>
        </p:txBody>
      </p:sp>
      <p:sp>
        <p:nvSpPr>
          <p:cNvPr id="6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/>
              <a:pPr lvl="0">
                <a:spcBef>
                  <a:spcPts val="0"/>
                </a:spcBef>
                <a:buNone/>
              </a:pPr>
              <a:t>6</a:t>
            </a:fld>
            <a:endParaRPr lang="en" sz="1200" dirty="0"/>
          </a:p>
        </p:txBody>
      </p:sp>
      <p:sp>
        <p:nvSpPr>
          <p:cNvPr id="8" name="Rectangle 7"/>
          <p:cNvSpPr/>
          <p:nvPr/>
        </p:nvSpPr>
        <p:spPr>
          <a:xfrm>
            <a:off x="3953436" y="767974"/>
            <a:ext cx="5190564" cy="3242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screen shot of the TPL app">
            <a:extLst>
              <a:ext uri="{FF2B5EF4-FFF2-40B4-BE49-F238E27FC236}">
                <a16:creationId xmlns:a16="http://schemas.microsoft.com/office/drawing/2014/main" xmlns="" id="{C2CA6901-2A5E-4499-8EE0-6A42063E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48143" y="767974"/>
            <a:ext cx="5195857" cy="298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4777" y="4573789"/>
            <a:ext cx="1653988" cy="286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8842" y="464061"/>
            <a:ext cx="7446254" cy="42528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66687" y="703942"/>
            <a:ext cx="5190564" cy="3242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65586" y="4989612"/>
            <a:ext cx="1996068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2018  </a:t>
            </a:r>
            <a:r>
              <a:rPr lang="en-US" altLang="zh-CN" sz="1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36476" y="774798"/>
            <a:ext cx="48244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pt-BR" dirty="0"/>
              <a:t>x = 1,2,3 </a:t>
            </a:r>
            <a:endParaRPr lang="pt-BR" dirty="0" smtClean="0"/>
          </a:p>
          <a:p>
            <a:r>
              <a:rPr lang="pt-BR" dirty="0" smtClean="0"/>
              <a:t>x </a:t>
            </a:r>
            <a:r>
              <a:rPr lang="pt-BR" dirty="0"/>
              <a:t>= (1,2,3) </a:t>
            </a:r>
            <a:endParaRPr lang="pt-BR" dirty="0" smtClean="0"/>
          </a:p>
          <a:p>
            <a:r>
              <a:rPr lang="pt-BR" dirty="0" smtClean="0"/>
              <a:t>x[1</a:t>
            </a:r>
            <a:r>
              <a:rPr lang="pt-BR" dirty="0"/>
              <a:t>] </a:t>
            </a:r>
            <a:endParaRPr lang="pt-BR" dirty="0" smtClean="0"/>
          </a:p>
          <a:p>
            <a:r>
              <a:rPr lang="pt-BR" dirty="0" smtClean="0"/>
              <a:t>a,b,c </a:t>
            </a:r>
            <a:r>
              <a:rPr lang="pt-BR" dirty="0"/>
              <a:t>= x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51026" y="699448"/>
            <a:ext cx="5192974" cy="325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8312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0"/>
          <p:cNvSpPr txBox="1">
            <a:spLocks/>
          </p:cNvSpPr>
          <p:nvPr/>
        </p:nvSpPr>
        <p:spPr>
          <a:xfrm>
            <a:off x="414235" y="256965"/>
            <a:ext cx="7191600" cy="19251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b="1" dirty="0">
                <a:solidFill>
                  <a:srgbClr val="595A5D"/>
                </a:solidFill>
              </a:rPr>
              <a:t>Python </a:t>
            </a:r>
          </a:p>
          <a:p>
            <a:r>
              <a:rPr lang="en-US" sz="2800" b="1" dirty="0">
                <a:solidFill>
                  <a:srgbClr val="595A5D"/>
                </a:solidFill>
              </a:rPr>
              <a:t>Data </a:t>
            </a:r>
            <a:r>
              <a:rPr lang="en-US" sz="2800" b="1" dirty="0" smtClean="0">
                <a:solidFill>
                  <a:srgbClr val="595A5D"/>
                </a:solidFill>
              </a:rPr>
              <a:t>types</a:t>
            </a:r>
          </a:p>
          <a:p>
            <a:r>
              <a:rPr lang="en-US" sz="2800" b="1" dirty="0" smtClean="0">
                <a:solidFill>
                  <a:srgbClr val="595A5D"/>
                </a:solidFill>
              </a:rPr>
              <a:t>Dictionaries</a:t>
            </a:r>
            <a:endParaRPr lang="en" sz="2800" b="1" dirty="0">
              <a:solidFill>
                <a:srgbClr val="595A5D"/>
              </a:solidFill>
            </a:endParaRPr>
          </a:p>
          <a:p>
            <a:endParaRPr lang="en" sz="2800" b="1" dirty="0" smtClean="0">
              <a:solidFill>
                <a:srgbClr val="595A5D"/>
              </a:solidFill>
              <a:latin typeface="+mj-lt"/>
            </a:endParaRPr>
          </a:p>
        </p:txBody>
      </p:sp>
      <p:sp>
        <p:nvSpPr>
          <p:cNvPr id="6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/>
              <a:pPr lvl="0">
                <a:spcBef>
                  <a:spcPts val="0"/>
                </a:spcBef>
                <a:buNone/>
              </a:pPr>
              <a:t>7</a:t>
            </a:fld>
            <a:endParaRPr lang="en" sz="1200" dirty="0"/>
          </a:p>
        </p:txBody>
      </p:sp>
      <p:sp>
        <p:nvSpPr>
          <p:cNvPr id="8" name="Rectangle 7"/>
          <p:cNvSpPr/>
          <p:nvPr/>
        </p:nvSpPr>
        <p:spPr>
          <a:xfrm>
            <a:off x="3953436" y="767974"/>
            <a:ext cx="5190564" cy="3242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screen shot of the TPL app">
            <a:extLst>
              <a:ext uri="{FF2B5EF4-FFF2-40B4-BE49-F238E27FC236}">
                <a16:creationId xmlns:a16="http://schemas.microsoft.com/office/drawing/2014/main" xmlns="" id="{C2CA6901-2A5E-4499-8EE0-6A42063E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48143" y="767974"/>
            <a:ext cx="5195857" cy="298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4777" y="4573789"/>
            <a:ext cx="1653988" cy="286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8842" y="464061"/>
            <a:ext cx="7446254" cy="42528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66687" y="703942"/>
            <a:ext cx="5190564" cy="3242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65586" y="4989612"/>
            <a:ext cx="1996068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2018  </a:t>
            </a:r>
            <a:r>
              <a:rPr lang="en-US" altLang="zh-CN" sz="1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36476" y="774798"/>
            <a:ext cx="482448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r>
              <a:rPr lang="en-US" sz="1200" dirty="0"/>
              <a:t>D = {'f1': 10, 'f2': 20} </a:t>
            </a:r>
            <a:r>
              <a:rPr lang="en-US" sz="1200" i="1" dirty="0"/>
              <a:t># </a:t>
            </a:r>
            <a:r>
              <a:rPr lang="en-US" sz="1200" i="1" dirty="0" err="1"/>
              <a:t>dict</a:t>
            </a:r>
            <a:r>
              <a:rPr lang="en-US" sz="1200" i="1" dirty="0"/>
              <a:t> creation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smtClean="0"/>
              <a:t>D </a:t>
            </a:r>
            <a:r>
              <a:rPr lang="en-US" sz="1200" dirty="0"/>
              <a:t>= </a:t>
            </a:r>
            <a:r>
              <a:rPr lang="en-US" sz="1200" dirty="0" err="1"/>
              <a:t>dict</a:t>
            </a:r>
            <a:r>
              <a:rPr lang="en-US" sz="1200" dirty="0"/>
              <a:t>(f1=10, f2=20) </a:t>
            </a:r>
            <a:endParaRPr lang="en-US" sz="1200" dirty="0" smtClean="0"/>
          </a:p>
          <a:p>
            <a:r>
              <a:rPr lang="en-US" sz="1200" dirty="0" smtClean="0"/>
              <a:t>keys </a:t>
            </a:r>
            <a:r>
              <a:rPr lang="en-US" sz="1200" dirty="0"/>
              <a:t>= ('a', 'b', 'c') </a:t>
            </a:r>
            <a:endParaRPr lang="en-US" sz="1200" dirty="0" smtClean="0"/>
          </a:p>
          <a:p>
            <a:r>
              <a:rPr lang="en-US" sz="1200" dirty="0" smtClean="0"/>
              <a:t>D </a:t>
            </a:r>
            <a:r>
              <a:rPr lang="en-US" sz="1200" dirty="0"/>
              <a:t>= </a:t>
            </a:r>
            <a:r>
              <a:rPr lang="en-US" sz="1200" dirty="0" err="1"/>
              <a:t>dict.fromkeys</a:t>
            </a:r>
            <a:r>
              <a:rPr lang="en-US" sz="1200" dirty="0"/>
              <a:t>(keys) </a:t>
            </a:r>
            <a:r>
              <a:rPr lang="en-US" sz="1200" i="1" dirty="0"/>
              <a:t># new </a:t>
            </a:r>
            <a:r>
              <a:rPr lang="en-US" sz="1200" i="1" dirty="0" err="1"/>
              <a:t>dict</a:t>
            </a:r>
            <a:r>
              <a:rPr lang="en-US" sz="1200" i="1" dirty="0"/>
              <a:t> with empty </a:t>
            </a:r>
            <a:r>
              <a:rPr lang="en-US" sz="1200" i="1" dirty="0" smtClean="0"/>
              <a:t>values</a:t>
            </a:r>
          </a:p>
          <a:p>
            <a:endParaRPr lang="en-US" b="1" dirty="0" smtClean="0"/>
          </a:p>
          <a:p>
            <a:r>
              <a:rPr lang="en-US" sz="1200" b="1" dirty="0"/>
              <a:t>for</a:t>
            </a:r>
            <a:r>
              <a:rPr lang="en-US" sz="1200" dirty="0"/>
              <a:t> k </a:t>
            </a:r>
            <a:r>
              <a:rPr lang="en-US" sz="1200" b="1" dirty="0"/>
              <a:t>in</a:t>
            </a:r>
            <a:r>
              <a:rPr lang="en-US" sz="1200" dirty="0"/>
              <a:t> D: print(k) </a:t>
            </a:r>
            <a:r>
              <a:rPr lang="en-US" sz="1200" i="1" dirty="0"/>
              <a:t># keys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b="1" dirty="0" smtClean="0"/>
              <a:t>for</a:t>
            </a:r>
            <a:r>
              <a:rPr lang="en-US" sz="1200" dirty="0" smtClean="0"/>
              <a:t> </a:t>
            </a:r>
            <a:r>
              <a:rPr lang="en-US" sz="1200" dirty="0"/>
              <a:t>v </a:t>
            </a:r>
            <a:r>
              <a:rPr lang="en-US" sz="1200" b="1" dirty="0"/>
              <a:t>in</a:t>
            </a:r>
            <a:r>
              <a:rPr lang="en-US" sz="1200" dirty="0"/>
              <a:t> </a:t>
            </a:r>
            <a:r>
              <a:rPr lang="en-US" sz="1200" dirty="0" err="1"/>
              <a:t>D.values</a:t>
            </a:r>
            <a:r>
              <a:rPr lang="en-US" sz="1200" dirty="0"/>
              <a:t>(): print(v) </a:t>
            </a:r>
            <a:r>
              <a:rPr lang="en-US" sz="1200" i="1" dirty="0"/>
              <a:t># values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b="1" dirty="0" smtClean="0"/>
              <a:t>for</a:t>
            </a:r>
            <a:r>
              <a:rPr lang="en-US" sz="1200" dirty="0" smtClean="0"/>
              <a:t> </a:t>
            </a:r>
            <a:r>
              <a:rPr lang="en-US" sz="1200" dirty="0"/>
              <a:t>k, v </a:t>
            </a:r>
            <a:r>
              <a:rPr lang="en-US" sz="1200" b="1" dirty="0"/>
              <a:t>in</a:t>
            </a:r>
            <a:r>
              <a:rPr lang="en-US" sz="1200" dirty="0"/>
              <a:t> </a:t>
            </a:r>
            <a:r>
              <a:rPr lang="en-US" sz="1200" dirty="0" err="1"/>
              <a:t>D.items</a:t>
            </a:r>
            <a:r>
              <a:rPr lang="en-US" sz="1200" dirty="0"/>
              <a:t>(): </a:t>
            </a:r>
            <a:r>
              <a:rPr lang="en-US" sz="1200" i="1" dirty="0"/>
              <a:t># tuples with keys and values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smtClean="0"/>
              <a:t>list(</a:t>
            </a:r>
            <a:r>
              <a:rPr lang="en-US" sz="1200" dirty="0" err="1" smtClean="0"/>
              <a:t>D.keys</a:t>
            </a:r>
            <a:r>
              <a:rPr lang="en-US" sz="1200" dirty="0"/>
              <a:t>()) </a:t>
            </a:r>
            <a:r>
              <a:rPr lang="en-US" sz="1200" i="1" dirty="0"/>
              <a:t># list of keys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smtClean="0"/>
              <a:t>sorted(</a:t>
            </a:r>
            <a:r>
              <a:rPr lang="en-US" sz="1200" dirty="0" err="1" smtClean="0"/>
              <a:t>D.keys</a:t>
            </a:r>
            <a:r>
              <a:rPr lang="en-US" sz="1200" dirty="0"/>
              <a:t>()) </a:t>
            </a:r>
            <a:r>
              <a:rPr lang="en-US" sz="1200" i="1" dirty="0"/>
              <a:t># sorted list of </a:t>
            </a:r>
            <a:r>
              <a:rPr lang="en-US" sz="1200" i="1" dirty="0" smtClean="0"/>
              <a:t>keys</a:t>
            </a:r>
          </a:p>
          <a:p>
            <a:endParaRPr lang="en-US" sz="1200" b="1" i="1" dirty="0"/>
          </a:p>
          <a:p>
            <a:r>
              <a:rPr lang="en-US" sz="1200" dirty="0"/>
              <a:t>D = {} </a:t>
            </a:r>
            <a:endParaRPr lang="en-US" sz="1200" dirty="0" smtClean="0"/>
          </a:p>
          <a:p>
            <a:r>
              <a:rPr lang="en-US" sz="1200" dirty="0" smtClean="0"/>
              <a:t>D</a:t>
            </a:r>
            <a:r>
              <a:rPr lang="en-US" sz="1200" dirty="0"/>
              <a:t>[(1,8,5)] = 100 </a:t>
            </a:r>
            <a:r>
              <a:rPr lang="en-US" sz="1200" i="1" dirty="0"/>
              <a:t># 3D sparse matrix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err="1" smtClean="0"/>
              <a:t>D.get</a:t>
            </a:r>
            <a:r>
              <a:rPr lang="en-US" sz="1200" dirty="0"/>
              <a:t>((1,8,5</a:t>
            </a:r>
            <a:r>
              <a:rPr lang="en-US" sz="1200" dirty="0" smtClean="0"/>
              <a:t>))</a:t>
            </a:r>
            <a:endParaRPr lang="en-US" sz="12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30555" y="712811"/>
            <a:ext cx="5213445" cy="3217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02894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0"/>
          <p:cNvSpPr txBox="1">
            <a:spLocks/>
          </p:cNvSpPr>
          <p:nvPr/>
        </p:nvSpPr>
        <p:spPr>
          <a:xfrm>
            <a:off x="414235" y="256965"/>
            <a:ext cx="7191600" cy="19251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b="1" dirty="0">
                <a:solidFill>
                  <a:srgbClr val="595A5D"/>
                </a:solidFill>
              </a:rPr>
              <a:t>Python </a:t>
            </a:r>
          </a:p>
          <a:p>
            <a:r>
              <a:rPr lang="en-US" sz="2800" b="1" dirty="0" smtClean="0">
                <a:solidFill>
                  <a:srgbClr val="595A5D"/>
                </a:solidFill>
              </a:rPr>
              <a:t>Loops</a:t>
            </a:r>
          </a:p>
        </p:txBody>
      </p:sp>
      <p:sp>
        <p:nvSpPr>
          <p:cNvPr id="6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/>
              <a:pPr lvl="0">
                <a:spcBef>
                  <a:spcPts val="0"/>
                </a:spcBef>
                <a:buNone/>
              </a:pPr>
              <a:t>8</a:t>
            </a:fld>
            <a:endParaRPr lang="en" sz="1200" dirty="0"/>
          </a:p>
        </p:txBody>
      </p:sp>
      <p:sp>
        <p:nvSpPr>
          <p:cNvPr id="8" name="Rectangle 7"/>
          <p:cNvSpPr/>
          <p:nvPr/>
        </p:nvSpPr>
        <p:spPr>
          <a:xfrm>
            <a:off x="3953436" y="767974"/>
            <a:ext cx="5190564" cy="3242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screen shot of the TPL app">
            <a:extLst>
              <a:ext uri="{FF2B5EF4-FFF2-40B4-BE49-F238E27FC236}">
                <a16:creationId xmlns:a16="http://schemas.microsoft.com/office/drawing/2014/main" xmlns="" id="{C2CA6901-2A5E-4499-8EE0-6A42063E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48143" y="767974"/>
            <a:ext cx="5195857" cy="298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4777" y="4573789"/>
            <a:ext cx="1653988" cy="286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8842" y="464061"/>
            <a:ext cx="7446254" cy="42528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66687" y="703942"/>
            <a:ext cx="5190564" cy="3242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65586" y="4989612"/>
            <a:ext cx="1996068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2018  </a:t>
            </a:r>
            <a:r>
              <a:rPr lang="en-US" altLang="zh-CN" sz="1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36476" y="774798"/>
            <a:ext cx="48244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for</a:t>
            </a:r>
            <a:r>
              <a:rPr lang="en-US" sz="1200" dirty="0"/>
              <a:t> x </a:t>
            </a:r>
            <a:r>
              <a:rPr lang="en-US" sz="1200" b="1" dirty="0"/>
              <a:t>in</a:t>
            </a:r>
            <a:r>
              <a:rPr lang="en-US" sz="1200" dirty="0"/>
              <a:t> range(6): </a:t>
            </a:r>
            <a:r>
              <a:rPr lang="en-US" sz="1200" dirty="0" smtClean="0"/>
              <a:t>		</a:t>
            </a:r>
            <a:r>
              <a:rPr lang="en-US" sz="1200" i="1" dirty="0" smtClean="0"/>
              <a:t># </a:t>
            </a:r>
            <a:r>
              <a:rPr lang="en-US" sz="1200" i="1" dirty="0"/>
              <a:t>0, 1, 2, 3, 4, 5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b="1" dirty="0" smtClean="0"/>
              <a:t>for</a:t>
            </a:r>
            <a:r>
              <a:rPr lang="en-US" sz="1200" dirty="0" smtClean="0"/>
              <a:t> </a:t>
            </a:r>
            <a:r>
              <a:rPr lang="en-US" sz="1200" dirty="0"/>
              <a:t>x </a:t>
            </a:r>
            <a:r>
              <a:rPr lang="en-US" sz="1200" b="1" dirty="0"/>
              <a:t>in</a:t>
            </a:r>
            <a:r>
              <a:rPr lang="en-US" sz="1200" dirty="0"/>
              <a:t> range(1,6): </a:t>
            </a:r>
            <a:r>
              <a:rPr lang="en-US" sz="1200" dirty="0" smtClean="0"/>
              <a:t>		</a:t>
            </a:r>
            <a:r>
              <a:rPr lang="en-US" sz="1200" i="1" dirty="0" smtClean="0"/>
              <a:t># </a:t>
            </a:r>
            <a:r>
              <a:rPr lang="en-US" sz="1200" i="1" dirty="0"/>
              <a:t>1, 2, 3, 4, 5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b="1" dirty="0" smtClean="0"/>
              <a:t>for</a:t>
            </a:r>
            <a:r>
              <a:rPr lang="en-US" sz="1200" dirty="0" smtClean="0"/>
              <a:t> </a:t>
            </a:r>
            <a:r>
              <a:rPr lang="en-US" sz="1200" dirty="0"/>
              <a:t>x </a:t>
            </a:r>
            <a:r>
              <a:rPr lang="en-US" sz="1200" b="1" dirty="0"/>
              <a:t>in</a:t>
            </a:r>
            <a:r>
              <a:rPr lang="en-US" sz="1200" dirty="0"/>
              <a:t> range(1,6,2): </a:t>
            </a:r>
            <a:r>
              <a:rPr lang="en-US" sz="1200" dirty="0" smtClean="0"/>
              <a:t>		</a:t>
            </a:r>
            <a:r>
              <a:rPr lang="en-US" sz="1200" i="1" dirty="0" smtClean="0"/>
              <a:t># </a:t>
            </a:r>
            <a:r>
              <a:rPr lang="en-US" sz="1200" i="1" dirty="0"/>
              <a:t>1, 3, </a:t>
            </a:r>
            <a:r>
              <a:rPr lang="en-US" sz="1200" i="1" dirty="0" smtClean="0"/>
              <a:t>5</a:t>
            </a:r>
          </a:p>
          <a:p>
            <a:endParaRPr lang="en-US" sz="1200" b="1" dirty="0"/>
          </a:p>
          <a:p>
            <a:r>
              <a:rPr lang="en-US" sz="1200" b="1" dirty="0"/>
              <a:t>for</a:t>
            </a:r>
            <a:r>
              <a:rPr lang="en-US" sz="1200" dirty="0"/>
              <a:t> </a:t>
            </a:r>
            <a:r>
              <a:rPr lang="en-US" sz="1200" dirty="0" err="1"/>
              <a:t>k,v</a:t>
            </a:r>
            <a:r>
              <a:rPr lang="en-US" sz="1200" dirty="0"/>
              <a:t> </a:t>
            </a:r>
            <a:r>
              <a:rPr lang="en-US" sz="1200" b="1" dirty="0"/>
              <a:t>in</a:t>
            </a:r>
            <a:r>
              <a:rPr lang="en-US" sz="1200" dirty="0"/>
              <a:t> </a:t>
            </a:r>
            <a:r>
              <a:rPr lang="en-US" sz="1200" dirty="0" err="1"/>
              <a:t>D.items</a:t>
            </a:r>
            <a:r>
              <a:rPr lang="en-US" sz="1200" dirty="0"/>
              <a:t>():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print</a:t>
            </a:r>
            <a:r>
              <a:rPr lang="en-US" sz="1200" dirty="0"/>
              <a:t>("D[{}]={}".format(</a:t>
            </a:r>
            <a:r>
              <a:rPr lang="en-US" sz="1200" dirty="0" err="1"/>
              <a:t>k,v</a:t>
            </a:r>
            <a:r>
              <a:rPr lang="en-US" sz="1200" dirty="0"/>
              <a:t>)) </a:t>
            </a:r>
            <a:r>
              <a:rPr lang="en-US" sz="1200" dirty="0" smtClean="0"/>
              <a:t>	</a:t>
            </a:r>
            <a:r>
              <a:rPr lang="en-US" sz="1200" i="1" dirty="0" smtClean="0"/>
              <a:t># </a:t>
            </a:r>
            <a:r>
              <a:rPr lang="en-US" sz="1200" i="1" dirty="0"/>
              <a:t>D[f1]=10 D[f2]=</a:t>
            </a:r>
            <a:r>
              <a:rPr lang="en-US" sz="1200" i="1" dirty="0" smtClean="0"/>
              <a:t>20</a:t>
            </a:r>
          </a:p>
          <a:p>
            <a:endParaRPr lang="en-US" sz="1200" b="1" i="1" dirty="0"/>
          </a:p>
          <a:p>
            <a:r>
              <a:rPr lang="en-US" sz="1200" dirty="0"/>
              <a:t>L = [1, 3, 5] </a:t>
            </a:r>
            <a:endParaRPr lang="en-US" sz="1200" dirty="0" smtClean="0"/>
          </a:p>
          <a:p>
            <a:r>
              <a:rPr lang="en-US" sz="1200" b="1" dirty="0" smtClean="0"/>
              <a:t>for</a:t>
            </a:r>
            <a:r>
              <a:rPr lang="en-US" sz="1200" dirty="0" smtClean="0"/>
              <a:t> </a:t>
            </a:r>
            <a:r>
              <a:rPr lang="en-US" sz="1200" dirty="0" err="1"/>
              <a:t>i,v</a:t>
            </a:r>
            <a:r>
              <a:rPr lang="en-US" sz="1200" dirty="0"/>
              <a:t> </a:t>
            </a:r>
            <a:r>
              <a:rPr lang="en-US" sz="1200" b="1" dirty="0"/>
              <a:t>in</a:t>
            </a:r>
            <a:r>
              <a:rPr lang="en-US" sz="1200" dirty="0"/>
              <a:t> enumerate(L): </a:t>
            </a:r>
            <a:r>
              <a:rPr lang="en-US" sz="1200" i="1" dirty="0"/>
              <a:t># (</a:t>
            </a:r>
            <a:r>
              <a:rPr lang="en-US" sz="1200" i="1" dirty="0" err="1"/>
              <a:t>index,value</a:t>
            </a:r>
            <a:r>
              <a:rPr lang="en-US" sz="1200" i="1" dirty="0"/>
              <a:t>)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b="1" dirty="0" smtClean="0"/>
              <a:t>for</a:t>
            </a:r>
            <a:r>
              <a:rPr lang="en-US" sz="1200" dirty="0" smtClean="0"/>
              <a:t> </a:t>
            </a:r>
            <a:r>
              <a:rPr lang="en-US" sz="1200" dirty="0" err="1"/>
              <a:t>x,y</a:t>
            </a:r>
            <a:r>
              <a:rPr lang="en-US" sz="1200" dirty="0"/>
              <a:t> </a:t>
            </a:r>
            <a:r>
              <a:rPr lang="en-US" sz="1200" b="1" dirty="0"/>
              <a:t>in</a:t>
            </a:r>
            <a:r>
              <a:rPr lang="en-US" sz="1200" dirty="0"/>
              <a:t> zip(L1,L2): </a:t>
            </a:r>
            <a:r>
              <a:rPr lang="en-US" sz="1200" i="1" dirty="0"/>
              <a:t># returns tuples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b="1" dirty="0" smtClean="0"/>
              <a:t>for</a:t>
            </a:r>
            <a:r>
              <a:rPr lang="en-US" sz="1200" dirty="0" smtClean="0"/>
              <a:t> </a:t>
            </a:r>
            <a:r>
              <a:rPr lang="en-US" sz="1200" dirty="0"/>
              <a:t>i </a:t>
            </a:r>
            <a:r>
              <a:rPr lang="en-US" sz="1200" b="1" dirty="0"/>
              <a:t>in</a:t>
            </a:r>
            <a:r>
              <a:rPr lang="en-US" sz="1200" dirty="0"/>
              <a:t> sorted(set(L)): print(i) </a:t>
            </a:r>
            <a:r>
              <a:rPr lang="en-US" sz="1200" i="1" dirty="0"/>
              <a:t># sorted set from a list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b="1" dirty="0" smtClean="0"/>
              <a:t>for</a:t>
            </a:r>
            <a:r>
              <a:rPr lang="en-US" sz="1200" dirty="0" smtClean="0"/>
              <a:t> </a:t>
            </a:r>
            <a:r>
              <a:rPr lang="en-US" sz="1200" dirty="0"/>
              <a:t>x </a:t>
            </a:r>
            <a:r>
              <a:rPr lang="en-US" sz="1200" b="1" dirty="0"/>
              <a:t>in</a:t>
            </a:r>
            <a:r>
              <a:rPr lang="en-US" sz="1200" dirty="0"/>
              <a:t> reversed(L1):</a:t>
            </a:r>
            <a:endParaRPr lang="en-US" sz="1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71498" y="696036"/>
            <a:ext cx="5172502" cy="3234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67271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0"/>
          <p:cNvSpPr txBox="1">
            <a:spLocks/>
          </p:cNvSpPr>
          <p:nvPr/>
        </p:nvSpPr>
        <p:spPr>
          <a:xfrm>
            <a:off x="414235" y="256965"/>
            <a:ext cx="7191600" cy="19251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b="1" dirty="0">
                <a:solidFill>
                  <a:srgbClr val="595A5D"/>
                </a:solidFill>
              </a:rPr>
              <a:t>Python </a:t>
            </a:r>
          </a:p>
          <a:p>
            <a:r>
              <a:rPr lang="en-US" sz="2800" b="1" dirty="0" smtClean="0">
                <a:solidFill>
                  <a:srgbClr val="595A5D"/>
                </a:solidFill>
              </a:rPr>
              <a:t>Functions</a:t>
            </a:r>
            <a:endParaRPr lang="en" sz="2800" b="1" dirty="0">
              <a:solidFill>
                <a:srgbClr val="595A5D"/>
              </a:solidFill>
            </a:endParaRPr>
          </a:p>
          <a:p>
            <a:endParaRPr lang="en" sz="2800" b="1" dirty="0" smtClean="0">
              <a:solidFill>
                <a:srgbClr val="595A5D"/>
              </a:solidFill>
              <a:latin typeface="+mj-lt"/>
            </a:endParaRPr>
          </a:p>
        </p:txBody>
      </p:sp>
      <p:sp>
        <p:nvSpPr>
          <p:cNvPr id="6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/>
              <a:pPr lvl="0">
                <a:spcBef>
                  <a:spcPts val="0"/>
                </a:spcBef>
                <a:buNone/>
              </a:pPr>
              <a:t>9</a:t>
            </a:fld>
            <a:endParaRPr lang="en" sz="1200" dirty="0"/>
          </a:p>
        </p:txBody>
      </p:sp>
      <p:sp>
        <p:nvSpPr>
          <p:cNvPr id="8" name="Rectangle 7"/>
          <p:cNvSpPr/>
          <p:nvPr/>
        </p:nvSpPr>
        <p:spPr>
          <a:xfrm>
            <a:off x="3953436" y="767974"/>
            <a:ext cx="5190564" cy="3242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screen shot of the TPL app">
            <a:extLst>
              <a:ext uri="{FF2B5EF4-FFF2-40B4-BE49-F238E27FC236}">
                <a16:creationId xmlns:a16="http://schemas.microsoft.com/office/drawing/2014/main" xmlns="" id="{C2CA6901-2A5E-4499-8EE0-6A42063E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48143" y="767974"/>
            <a:ext cx="5195857" cy="298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4777" y="4573789"/>
            <a:ext cx="1653988" cy="286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8842" y="464061"/>
            <a:ext cx="7446254" cy="42528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66687" y="703942"/>
            <a:ext cx="5190564" cy="3242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65586" y="4989612"/>
            <a:ext cx="1996068" cy="15388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Copyright @ 2018  </a:t>
            </a:r>
            <a:r>
              <a:rPr lang="en-US" altLang="zh-CN" sz="10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Innovaker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36476" y="774798"/>
            <a:ext cx="482448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sz="1200" b="1" dirty="0" err="1"/>
              <a:t>def</a:t>
            </a:r>
            <a:r>
              <a:rPr lang="en-US" sz="1200" dirty="0"/>
              <a:t> foo(arg1, *</a:t>
            </a:r>
            <a:r>
              <a:rPr lang="en-US" sz="1200" dirty="0" err="1"/>
              <a:t>args</a:t>
            </a:r>
            <a:r>
              <a:rPr lang="en-US" sz="1200" dirty="0"/>
              <a:t>, **</a:t>
            </a:r>
            <a:r>
              <a:rPr lang="en-US" sz="1200" dirty="0" err="1"/>
              <a:t>dic</a:t>
            </a:r>
            <a:r>
              <a:rPr lang="en-US" sz="1200" dirty="0"/>
              <a:t>): </a:t>
            </a:r>
            <a:endParaRPr lang="en-US" sz="1200" dirty="0" smtClean="0"/>
          </a:p>
          <a:p>
            <a:r>
              <a:rPr lang="en-US" sz="1200" i="1" dirty="0"/>
              <a:t>	</a:t>
            </a:r>
            <a:r>
              <a:rPr lang="en-US" sz="1200" i="1" dirty="0" smtClean="0"/>
              <a:t>"""</a:t>
            </a:r>
            <a:r>
              <a:rPr lang="en-US" sz="1200" i="1" dirty="0"/>
              <a:t>Example documentation string.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i="1" dirty="0"/>
              <a:t>	</a:t>
            </a:r>
            <a:r>
              <a:rPr lang="en-US" sz="1200" i="1" dirty="0" smtClean="0"/>
              <a:t>This </a:t>
            </a:r>
            <a:r>
              <a:rPr lang="en-US" sz="1200" i="1" dirty="0"/>
              <a:t>function does not do anything special.</a:t>
            </a:r>
            <a:r>
              <a:rPr lang="en-US" sz="1200" dirty="0"/>
              <a:t> </a:t>
            </a:r>
            <a:r>
              <a:rPr lang="en-US" sz="1200" i="1" dirty="0"/>
              <a:t>"""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i="1" dirty="0"/>
              <a:t>	</a:t>
            </a:r>
            <a:r>
              <a:rPr lang="en-US" sz="1200" i="1" dirty="0" smtClean="0"/>
              <a:t># </a:t>
            </a:r>
            <a:r>
              <a:rPr lang="en-US" sz="1200" i="1" dirty="0"/>
              <a:t>arg1 is a positional argument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i="1" dirty="0"/>
              <a:t>	</a:t>
            </a:r>
            <a:r>
              <a:rPr lang="en-US" sz="1200" i="1" dirty="0" smtClean="0"/>
              <a:t># </a:t>
            </a:r>
            <a:r>
              <a:rPr lang="en-US" sz="1200" i="1" dirty="0" err="1"/>
              <a:t>args</a:t>
            </a:r>
            <a:r>
              <a:rPr lang="en-US" sz="1200" i="1" dirty="0"/>
              <a:t> is a list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i="1" dirty="0"/>
              <a:t>	</a:t>
            </a:r>
            <a:r>
              <a:rPr lang="en-US" sz="1200" i="1" dirty="0" smtClean="0"/>
              <a:t># </a:t>
            </a:r>
            <a:r>
              <a:rPr lang="en-US" sz="1200" i="1" dirty="0" err="1"/>
              <a:t>dic</a:t>
            </a:r>
            <a:r>
              <a:rPr lang="en-US" sz="1200" i="1" dirty="0"/>
              <a:t> is a dictionary of named </a:t>
            </a:r>
            <a:r>
              <a:rPr lang="en-US" sz="1200" i="1" dirty="0" smtClean="0"/>
              <a:t>arguments</a:t>
            </a:r>
          </a:p>
          <a:p>
            <a:endParaRPr lang="en-US" sz="1200" b="1" i="1" dirty="0"/>
          </a:p>
          <a:p>
            <a:r>
              <a:rPr lang="en-US" sz="1200" b="1" dirty="0" err="1"/>
              <a:t>def</a:t>
            </a:r>
            <a:r>
              <a:rPr lang="en-US" sz="1200" dirty="0"/>
              <a:t> foo(</a:t>
            </a:r>
            <a:r>
              <a:rPr lang="en-US" sz="1200" dirty="0" err="1"/>
              <a:t>a,b,c</a:t>
            </a:r>
            <a:r>
              <a:rPr lang="en-US" sz="1200" dirty="0"/>
              <a:t>=0): </a:t>
            </a:r>
            <a:endParaRPr lang="en-US" sz="1200" dirty="0" smtClean="0"/>
          </a:p>
          <a:p>
            <a:r>
              <a:rPr lang="en-US" sz="1200" dirty="0" smtClean="0"/>
              <a:t>      L </a:t>
            </a:r>
            <a:r>
              <a:rPr lang="en-US" sz="1200" dirty="0"/>
              <a:t>= [1, 2, 3]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foo</a:t>
            </a:r>
            <a:r>
              <a:rPr lang="en-US" sz="1200" dirty="0"/>
              <a:t>(*L) </a:t>
            </a:r>
            <a:r>
              <a:rPr lang="en-US" sz="1200" i="1" dirty="0"/>
              <a:t># unpacking a list of arguments</a:t>
            </a:r>
            <a:r>
              <a:rPr lang="en-US" sz="1200" dirty="0"/>
              <a:t> </a:t>
            </a:r>
            <a:endParaRPr lang="en-US" sz="1200" dirty="0" smtClean="0"/>
          </a:p>
          <a:p>
            <a:r>
              <a:rPr lang="en-US" sz="1200" dirty="0" smtClean="0"/>
              <a:t>      D </a:t>
            </a:r>
            <a:r>
              <a:rPr lang="en-US" sz="1200" dirty="0"/>
              <a:t>= {'a': 10, 'b': 20} foo(**D) </a:t>
            </a:r>
            <a:endParaRPr lang="en-US" sz="1200" dirty="0" smtClean="0"/>
          </a:p>
          <a:p>
            <a:r>
              <a:rPr lang="en-US" sz="1200" i="1" dirty="0"/>
              <a:t> </a:t>
            </a:r>
            <a:r>
              <a:rPr lang="en-US" sz="1200" i="1" dirty="0" smtClean="0"/>
              <a:t>     # </a:t>
            </a:r>
            <a:r>
              <a:rPr lang="en-US" sz="1200" i="1" dirty="0"/>
              <a:t>unpacking a dictionary of </a:t>
            </a:r>
            <a:r>
              <a:rPr lang="en-US" sz="1200" i="1" dirty="0" smtClean="0"/>
              <a:t>arguments</a:t>
            </a:r>
          </a:p>
          <a:p>
            <a:endParaRPr lang="en-US" sz="1200" b="1" i="1" dirty="0"/>
          </a:p>
          <a:p>
            <a:r>
              <a:rPr lang="en-US" sz="1200" dirty="0" err="1"/>
              <a:t>foo.__doc</a:t>
            </a:r>
            <a:r>
              <a:rPr lang="en-US" sz="1200" dirty="0"/>
              <a:t>__ </a:t>
            </a:r>
            <a:r>
              <a:rPr lang="en-US" sz="1200" i="1" dirty="0"/>
              <a:t># the </a:t>
            </a:r>
            <a:r>
              <a:rPr lang="en-US" sz="1200" i="1" dirty="0" err="1"/>
              <a:t>docstring</a:t>
            </a:r>
            <a:endParaRPr lang="en-US" sz="1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91828" y="706399"/>
            <a:ext cx="5152172" cy="3237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8093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8090</TotalTime>
  <Words>964</Words>
  <Application>Microsoft Office PowerPoint</Application>
  <PresentationFormat>On-screen Show (16:9)</PresentationFormat>
  <Paragraphs>289</Paragraphs>
  <Slides>20</Slides>
  <Notes>20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marina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cp:lastModifiedBy>David Peng</cp:lastModifiedBy>
  <cp:revision>356</cp:revision>
  <dcterms:modified xsi:type="dcterms:W3CDTF">2018-01-25T18:37:28Z</dcterms:modified>
</cp:coreProperties>
</file>